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8"/>
  </p:notesMasterIdLst>
  <p:sldIdLst>
    <p:sldId id="256" r:id="rId5"/>
    <p:sldId id="322" r:id="rId6"/>
    <p:sldId id="259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9712C4-6EA5-4B48-8659-7BA8BB19E880}" v="7" dt="2025-08-29T13:40:54.2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90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lphine Senicourt" userId="67f98166-b2dc-44c3-bd8d-2e95fde2cc8b" providerId="ADAL" clId="{EFC8D142-F326-4517-93CC-03B90B87D976}"/>
    <pc:docChg chg="undo custSel modSld">
      <pc:chgData name="Delphine Senicourt" userId="67f98166-b2dc-44c3-bd8d-2e95fde2cc8b" providerId="ADAL" clId="{EFC8D142-F326-4517-93CC-03B90B87D976}" dt="2026-01-14T15:43:36.149" v="1630" actId="14100"/>
      <pc:docMkLst>
        <pc:docMk/>
      </pc:docMkLst>
      <pc:sldChg chg="addSp delSp modSp mod delAnim">
        <pc:chgData name="Delphine Senicourt" userId="67f98166-b2dc-44c3-bd8d-2e95fde2cc8b" providerId="ADAL" clId="{EFC8D142-F326-4517-93CC-03B90B87D976}" dt="2026-01-14T15:43:36.149" v="1630" actId="14100"/>
        <pc:sldMkLst>
          <pc:docMk/>
          <pc:sldMk cId="3613952641" sldId="322"/>
        </pc:sldMkLst>
        <pc:spChg chg="mod">
          <ac:chgData name="Delphine Senicourt" userId="67f98166-b2dc-44c3-bd8d-2e95fde2cc8b" providerId="ADAL" clId="{EFC8D142-F326-4517-93CC-03B90B87D976}" dt="2026-01-14T15:43:36.149" v="1630" actId="14100"/>
          <ac:spMkLst>
            <pc:docMk/>
            <pc:sldMk cId="3613952641" sldId="322"/>
            <ac:spMk id="14" creationId="{81B0DC56-70CA-1E00-6A22-95B7311C1194}"/>
          </ac:spMkLst>
        </pc:spChg>
        <pc:cxnChg chg="mod">
          <ac:chgData name="Delphine Senicourt" userId="67f98166-b2dc-44c3-bd8d-2e95fde2cc8b" providerId="ADAL" clId="{EFC8D142-F326-4517-93CC-03B90B87D976}" dt="2026-01-14T15:43:36.149" v="1630" actId="14100"/>
          <ac:cxnSpMkLst>
            <pc:docMk/>
            <pc:sldMk cId="3613952641" sldId="322"/>
            <ac:cxnSpMk id="60" creationId="{039BB67E-4FCA-36AB-0E47-0ADD6A0204BC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E16C0D-912F-4C38-BF27-06B7F6114B78}" type="datetimeFigureOut">
              <a:rPr lang="fr-CA" smtClean="0"/>
              <a:t>2026-01-14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0BD260-CEE6-4832-A893-E5D22513F1D4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91480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0BD260-CEE6-4832-A893-E5D22513F1D4}" type="slidenum">
              <a:rPr lang="fr-CA" smtClean="0"/>
              <a:t>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199067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0F9D9A-2759-0614-AC6C-FE38C2C1B6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2BB08E3-BB32-7FEB-24B5-68BBEF63F7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8FBC297-3968-389C-CC95-E826F8FD0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8217D-EBC9-4462-89F7-BDD4564CD56E}" type="datetimeFigureOut">
              <a:rPr lang="fr-CA" smtClean="0"/>
              <a:t>2026-01-14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444C3C-5848-F298-4DD5-7594E041F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F245CF4-B00D-57D5-19AF-61D8F51CD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4D1E9-066E-4069-BE15-0541875222C9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58903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11402E-5868-33D0-4CC2-203C5F457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8A68AB3-0529-4CE5-021A-7A06B42788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00E40ED-63E1-819E-B440-D950EF4B7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8217D-EBC9-4462-89F7-BDD4564CD56E}" type="datetimeFigureOut">
              <a:rPr lang="fr-CA" smtClean="0"/>
              <a:t>2026-01-14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A164EDA-0A99-8680-0DEF-469F54326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276A47D-12B5-C5D4-1D43-1B7FB1F08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4D1E9-066E-4069-BE15-0541875222C9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53902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27C1E2-F174-2577-F1A0-300BAC006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2E7FA05-9E60-4C0D-79EA-AD6564EF60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696A651-00C9-36B8-102C-22AAE262D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8217D-EBC9-4462-89F7-BDD4564CD56E}" type="datetimeFigureOut">
              <a:rPr lang="fr-CA" smtClean="0"/>
              <a:t>2026-01-14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7D8F77F-31D7-6137-1C10-75B8C8DF8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54593E-C510-60A4-9477-E7D2125B8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4D1E9-066E-4069-BE15-0541875222C9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90786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F88776-D91F-0570-0CC7-DA1A50805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245542E-48E1-1E3F-9FA9-EE8C1C2842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32EC145-4EB1-BFC6-DE94-24648EB49A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3C76D99-A7F7-ED42-F37C-71427A32C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8217D-EBC9-4462-89F7-BDD4564CD56E}" type="datetimeFigureOut">
              <a:rPr lang="fr-CA" smtClean="0"/>
              <a:t>2026-01-14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D9EE7A7-CAA0-993B-EF10-38252F67C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9677036-EEB8-7D9C-C36E-2B8755DE1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4D1E9-066E-4069-BE15-0541875222C9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15928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FF8D8E-AF07-139D-2D44-8B376969C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E6B5792-0E0C-9489-6660-008104EADC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3C1FBF0-D810-D77E-FC67-9A21D63DA5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A4A3C68-FF10-06F2-079C-CB50E79464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2891E24-A97E-9C2A-FEE1-EEF80EF4EB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7BCB6A7-64EA-F2C2-9EC8-3238D695A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8217D-EBC9-4462-89F7-BDD4564CD56E}" type="datetimeFigureOut">
              <a:rPr lang="fr-CA" smtClean="0"/>
              <a:t>2026-01-14</a:t>
            </a:fld>
            <a:endParaRPr lang="fr-C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26148D2-9795-746F-982E-D30A9BE67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466F823-4119-7BCF-9584-A395C6BAC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4D1E9-066E-4069-BE15-0541875222C9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58944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8DC8CC-2FC7-C708-D5BA-DCB9305E5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C070473-8D36-0C61-FED7-4881CA628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8217D-EBC9-4462-89F7-BDD4564CD56E}" type="datetimeFigureOut">
              <a:rPr lang="fr-CA" smtClean="0"/>
              <a:t>2026-01-14</a:t>
            </a:fld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8F40B69-EF88-C8CE-C9E1-099DC45D4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5F7B73C-FB05-D16E-FA0B-36E3E663F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4D1E9-066E-4069-BE15-0541875222C9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256462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9E6E61D-C806-61E4-C86B-693F09F04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8217D-EBC9-4462-89F7-BDD4564CD56E}" type="datetimeFigureOut">
              <a:rPr lang="fr-CA" smtClean="0"/>
              <a:t>2026-01-14</a:t>
            </a:fld>
            <a:endParaRPr lang="fr-C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A8DA003-5870-79A6-CCEF-3A7491251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AF1A77C-539C-3043-A410-7DFACBF4A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4D1E9-066E-4069-BE15-0541875222C9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22380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D49397-78E9-760E-C69C-167589961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C3526E3-6360-985B-24B1-5427DD4AD1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9B541E4-EC89-86A3-14EB-A07C4E1E74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C401AF9-43E5-0F3D-DE58-06DC1830A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8217D-EBC9-4462-89F7-BDD4564CD56E}" type="datetimeFigureOut">
              <a:rPr lang="fr-CA" smtClean="0"/>
              <a:t>2026-01-14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84D5A98-AD3B-9ED7-4FB1-5B3A083B6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08FCCE2-BE45-CEB1-6F94-88F005B5B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4D1E9-066E-4069-BE15-0541875222C9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009112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1CFC4B-971A-762B-9815-08FD88DF9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E5621D5-0833-6E0A-446D-27B03BFEF2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5DE0C19-CF85-483F-062E-41390F4239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61ABE41-C5EE-299B-F494-2BC53D479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8217D-EBC9-4462-89F7-BDD4564CD56E}" type="datetimeFigureOut">
              <a:rPr lang="fr-CA" smtClean="0"/>
              <a:t>2026-01-14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884E1DA-2C10-993A-B17B-6D0DEAB33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0E7932B-32FE-774C-168E-31A6C1A8F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4D1E9-066E-4069-BE15-0541875222C9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18403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074EA0-F427-D88B-8B88-DBC5FA0BC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8598E37-DE9C-6C85-3AED-CE87D5D44F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B9E0DF6-53EE-4B57-A9C7-53D25EE71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8217D-EBC9-4462-89F7-BDD4564CD56E}" type="datetimeFigureOut">
              <a:rPr lang="fr-CA" smtClean="0"/>
              <a:t>2026-01-14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3557AA5-ECB3-AFBC-20BE-FD3BC288C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A943992-CCEF-5C33-7D91-9E9FACA1D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4D1E9-066E-4069-BE15-0541875222C9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84325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FBF72D6-BFE1-3928-D33C-C29B06ADBD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2B1E7E4-7D69-1701-8B7B-6B4F507529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4E697B1-6365-1226-381F-58DB53000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8217D-EBC9-4462-89F7-BDD4564CD56E}" type="datetimeFigureOut">
              <a:rPr lang="fr-CA" smtClean="0"/>
              <a:t>2026-01-14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9BEEF61-9CD1-099A-4738-B0A1E93F4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97A1746-15EF-4754-77F4-B6E976EA0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4D1E9-066E-4069-BE15-0541875222C9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28932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E900502-50A7-70E4-C0AC-233EFA7567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8BA6DE-FF19-2793-3F7B-9CDF30A14E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1A4CDA7-DBAC-CE35-1477-4B02F21DAA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B8217D-EBC9-4462-89F7-BDD4564CD56E}" type="datetimeFigureOut">
              <a:rPr lang="fr-CA" smtClean="0"/>
              <a:t>2026-01-14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F62CB8E-9E38-B70D-972D-E7359A319B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EF1C94A-F60A-68C0-0779-49E455AE71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C4D1E9-066E-4069-BE15-0541875222C9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31532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E1C43306-21F0-4695-7EED-49168A4526E8}"/>
              </a:ext>
            </a:extLst>
          </p:cNvPr>
          <p:cNvSpPr txBox="1"/>
          <p:nvPr/>
        </p:nvSpPr>
        <p:spPr>
          <a:xfrm>
            <a:off x="2946400" y="446334"/>
            <a:ext cx="6096000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84455" indent="-84455" algn="ctr"/>
            <a:r>
              <a:rPr lang="fr-CA" sz="2800" b="1" cap="small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Aide-Mémoire : comptabilités</a:t>
            </a:r>
            <a:endParaRPr lang="fr-CA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8A5708A-12E2-FF69-4A77-10A3E89458B0}"/>
              </a:ext>
            </a:extLst>
          </p:cNvPr>
          <p:cNvSpPr txBox="1"/>
          <p:nvPr/>
        </p:nvSpPr>
        <p:spPr>
          <a:xfrm>
            <a:off x="584920" y="1107869"/>
            <a:ext cx="11022159" cy="35520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fr-CA" dirty="0"/>
          </a:p>
          <a:p>
            <a:pPr marL="285750" indent="-285750" algn="just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fr-CA" sz="1600" dirty="0"/>
              <a:t>Les documents suivants doivent avoir été déposés dans </a:t>
            </a:r>
            <a:r>
              <a:rPr lang="fr-CA" sz="1600" dirty="0" err="1"/>
              <a:t>Monday</a:t>
            </a:r>
            <a:r>
              <a:rPr lang="fr-CA" sz="1600" dirty="0"/>
              <a:t>:</a:t>
            </a:r>
          </a:p>
          <a:p>
            <a:pPr marL="1200150" lvl="2" indent="-285750" algn="just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fr-CA" sz="1600" dirty="0">
                <a:highlight>
                  <a:srgbClr val="FFFF00"/>
                </a:highlight>
              </a:rPr>
              <a:t>Facture + Preuves de paiement pour chacune des dépenses effectuées dans le mois</a:t>
            </a:r>
          </a:p>
          <a:p>
            <a:pPr marL="1200150" lvl="2" indent="-285750" algn="just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fr-CA" sz="1600" dirty="0">
                <a:highlight>
                  <a:srgbClr val="FFFF00"/>
                </a:highlight>
              </a:rPr>
              <a:t>Relevé du compte bancaire JV pour le mois précédent</a:t>
            </a:r>
          </a:p>
          <a:p>
            <a:pPr algn="just">
              <a:lnSpc>
                <a:spcPts val="2500"/>
              </a:lnSpc>
            </a:pPr>
            <a:endParaRPr lang="fr-CA" sz="1600" dirty="0"/>
          </a:p>
          <a:p>
            <a:pPr algn="just">
              <a:lnSpc>
                <a:spcPts val="2500"/>
              </a:lnSpc>
            </a:pPr>
            <a:r>
              <a:rPr lang="fr-CA" sz="1600" u="sng" dirty="0"/>
              <a:t>Voici comment compléter le document:</a:t>
            </a:r>
          </a:p>
          <a:p>
            <a:pPr marL="285750" indent="-285750" algn="just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fr-CA" sz="1600" dirty="0"/>
              <a:t>Inscrire le montant exact dans les cases, et utiliser la virgule pour les cents. Ex: 199,99.</a:t>
            </a:r>
          </a:p>
          <a:p>
            <a:pPr marL="285750" indent="-285750" algn="just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fr-CA" sz="1600" dirty="0"/>
              <a:t>Au début du projet, on complète le détail de la subvention accordée.</a:t>
            </a:r>
          </a:p>
          <a:p>
            <a:pPr marL="285750" indent="-285750" algn="just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fr-CA" sz="1600" dirty="0"/>
              <a:t>Les </a:t>
            </a:r>
            <a:r>
              <a:rPr lang="fr-CA" sz="1600" dirty="0">
                <a:solidFill>
                  <a:schemeClr val="accent1"/>
                </a:solidFill>
              </a:rPr>
              <a:t>commentaires bleus </a:t>
            </a:r>
            <a:r>
              <a:rPr lang="fr-CA" sz="1600" dirty="0"/>
              <a:t>concernent les cases qui </a:t>
            </a:r>
            <a:r>
              <a:rPr lang="fr-CA" sz="1600" b="1" dirty="0"/>
              <a:t>ne changent pas </a:t>
            </a:r>
            <a:r>
              <a:rPr lang="fr-CA" sz="1600" dirty="0"/>
              <a:t>(sauf en cas de modification de projet)</a:t>
            </a:r>
          </a:p>
          <a:p>
            <a:pPr marL="285750" indent="-285750" algn="just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fr-CA" sz="1600" dirty="0"/>
              <a:t>Les </a:t>
            </a:r>
            <a:r>
              <a:rPr lang="fr-CA" sz="16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commentaires orange </a:t>
            </a:r>
            <a:r>
              <a:rPr lang="fr-CA" sz="1600" dirty="0"/>
              <a:t>concernent les cases ou les colonnes qui sont </a:t>
            </a:r>
            <a:r>
              <a:rPr lang="fr-CA" sz="1600" b="1" dirty="0"/>
              <a:t>à compléter chaque mois</a:t>
            </a:r>
            <a:r>
              <a:rPr lang="fr-CA" sz="1600" dirty="0"/>
              <a:t>. </a:t>
            </a:r>
          </a:p>
          <a:p>
            <a:pPr marL="285750" indent="-285750" algn="just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fr-CA" sz="1600" dirty="0"/>
              <a:t>Les </a:t>
            </a:r>
            <a:r>
              <a:rPr lang="fr-CA" sz="16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commentaires verts </a:t>
            </a:r>
            <a:r>
              <a:rPr lang="fr-CA" sz="1600" dirty="0"/>
              <a:t>concernent les cases où un </a:t>
            </a:r>
            <a:r>
              <a:rPr lang="fr-CA" sz="1600" b="1" dirty="0"/>
              <a:t>calcul automatique est fait (quand on utilise le format Excel)</a:t>
            </a:r>
            <a:endParaRPr lang="fr-CA" sz="1600" dirty="0"/>
          </a:p>
        </p:txBody>
      </p:sp>
    </p:spTree>
    <p:extLst>
      <p:ext uri="{BB962C8B-B14F-4D97-AF65-F5344CB8AC3E}">
        <p14:creationId xmlns:p14="http://schemas.microsoft.com/office/powerpoint/2010/main" val="1471195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A6B9CE1B-3DB2-CB3B-675B-8CCDA689F2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3218" y="-44078"/>
            <a:ext cx="5892190" cy="685800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59E3DAE8-2BC1-E4EF-A4D4-6FB1FE8171E2}"/>
              </a:ext>
            </a:extLst>
          </p:cNvPr>
          <p:cNvGrpSpPr/>
          <p:nvPr/>
        </p:nvGrpSpPr>
        <p:grpSpPr>
          <a:xfrm>
            <a:off x="88324" y="1662824"/>
            <a:ext cx="6312477" cy="664052"/>
            <a:chOff x="88174" y="1704689"/>
            <a:chExt cx="6238695" cy="651648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A6A76ADD-300C-C941-162C-A0C034915139}"/>
                </a:ext>
              </a:extLst>
            </p:cNvPr>
            <p:cNvSpPr/>
            <p:nvPr/>
          </p:nvSpPr>
          <p:spPr>
            <a:xfrm>
              <a:off x="88174" y="1704689"/>
              <a:ext cx="2584847" cy="504825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CA" sz="1200" dirty="0"/>
                <a:t>Somme versée par SQ depuis le début du projet = B+C du mois précédent)</a:t>
              </a:r>
            </a:p>
          </p:txBody>
        </p:sp>
        <p:cxnSp>
          <p:nvCxnSpPr>
            <p:cNvPr id="46" name="Connecteur droit avec flèche 45">
              <a:extLst>
                <a:ext uri="{FF2B5EF4-FFF2-40B4-BE49-F238E27FC236}">
                  <a16:creationId xmlns:a16="http://schemas.microsoft.com/office/drawing/2014/main" id="{CDBD7B46-975D-9ED4-5C01-E065E9F6A0FA}"/>
                </a:ext>
              </a:extLst>
            </p:cNvPr>
            <p:cNvCxnSpPr>
              <a:cxnSpLocks/>
              <a:stCxn id="32" idx="3"/>
            </p:cNvCxnSpPr>
            <p:nvPr/>
          </p:nvCxnSpPr>
          <p:spPr>
            <a:xfrm>
              <a:off x="2673021" y="1957101"/>
              <a:ext cx="3653848" cy="39923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Rectangle 51">
            <a:extLst>
              <a:ext uri="{FF2B5EF4-FFF2-40B4-BE49-F238E27FC236}">
                <a16:creationId xmlns:a16="http://schemas.microsoft.com/office/drawing/2014/main" id="{E74DE50C-4404-A41F-61A6-02DC6370C927}"/>
              </a:ext>
            </a:extLst>
          </p:cNvPr>
          <p:cNvSpPr/>
          <p:nvPr/>
        </p:nvSpPr>
        <p:spPr>
          <a:xfrm>
            <a:off x="9375721" y="1727295"/>
            <a:ext cx="2590429" cy="5048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200" dirty="0"/>
              <a:t>Argent versé par SQ pendant la période (voir relevé de comptes)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78C06EEA-8347-B24D-96C8-F3C84CBAB102}"/>
              </a:ext>
            </a:extLst>
          </p:cNvPr>
          <p:cNvGrpSpPr/>
          <p:nvPr/>
        </p:nvGrpSpPr>
        <p:grpSpPr>
          <a:xfrm>
            <a:off x="8296893" y="2270624"/>
            <a:ext cx="3789057" cy="884640"/>
            <a:chOff x="8251691" y="2179417"/>
            <a:chExt cx="3549024" cy="1026055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1B0DC56-70CA-1E00-6A22-95B7311C1194}"/>
                </a:ext>
              </a:extLst>
            </p:cNvPr>
            <p:cNvSpPr/>
            <p:nvPr/>
          </p:nvSpPr>
          <p:spPr>
            <a:xfrm>
              <a:off x="9340353" y="2299121"/>
              <a:ext cx="2460362" cy="906351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CA" sz="1200" dirty="0"/>
                <a:t>Budget disponible RESTANT  </a:t>
              </a:r>
            </a:p>
            <a:p>
              <a:pPr algn="ctr"/>
              <a:r>
                <a:rPr lang="fr-CA" sz="1200" dirty="0"/>
                <a:t>(= Budget prévu  moins les sommes déjà versées) D=A-(B+C)</a:t>
              </a:r>
            </a:p>
            <a:p>
              <a:pPr algn="ctr"/>
              <a:r>
                <a:rPr lang="fr-CA" sz="1200" dirty="0"/>
                <a:t>(calcul automatiques avec Excel</a:t>
              </a:r>
            </a:p>
          </p:txBody>
        </p:sp>
        <p:cxnSp>
          <p:nvCxnSpPr>
            <p:cNvPr id="60" name="Connecteur droit avec flèche 59">
              <a:extLst>
                <a:ext uri="{FF2B5EF4-FFF2-40B4-BE49-F238E27FC236}">
                  <a16:creationId xmlns:a16="http://schemas.microsoft.com/office/drawing/2014/main" id="{039BB67E-4FCA-36AB-0E47-0ADD6A0204BC}"/>
                </a:ext>
              </a:extLst>
            </p:cNvPr>
            <p:cNvCxnSpPr>
              <a:cxnSpLocks/>
              <a:stCxn id="14" idx="1"/>
            </p:cNvCxnSpPr>
            <p:nvPr/>
          </p:nvCxnSpPr>
          <p:spPr>
            <a:xfrm flipH="1" flipV="1">
              <a:off x="8251691" y="2179417"/>
              <a:ext cx="1088662" cy="572880"/>
            </a:xfrm>
            <a:prstGeom prst="straightConnector1">
              <a:avLst/>
            </a:prstGeom>
            <a:grpFill/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8DCDE364-99BA-F38E-331F-31D8BED5269B}"/>
              </a:ext>
            </a:extLst>
          </p:cNvPr>
          <p:cNvGrpSpPr/>
          <p:nvPr/>
        </p:nvGrpSpPr>
        <p:grpSpPr>
          <a:xfrm>
            <a:off x="175734" y="3159906"/>
            <a:ext cx="6149360" cy="1843636"/>
            <a:chOff x="239919" y="860271"/>
            <a:chExt cx="6149360" cy="1843636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62126D1A-1ED8-9C60-3484-8EF4F80888C5}"/>
                </a:ext>
              </a:extLst>
            </p:cNvPr>
            <p:cNvSpPr/>
            <p:nvPr/>
          </p:nvSpPr>
          <p:spPr>
            <a:xfrm>
              <a:off x="239919" y="1494816"/>
              <a:ext cx="2623456" cy="1209091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CA" sz="1200" dirty="0"/>
                <a:t>Colonne F = Total des dépenses effectuées depuis le début du projet, sauf la période actuelle traitée dans cette compta.</a:t>
              </a:r>
            </a:p>
            <a:p>
              <a:pPr algn="ctr"/>
              <a:r>
                <a:rPr lang="fr-CA" sz="1200" dirty="0"/>
                <a:t>Pour chaque case, faire le calcul: F+G du mois précédent)</a:t>
              </a:r>
            </a:p>
          </p:txBody>
        </p:sp>
        <p:cxnSp>
          <p:nvCxnSpPr>
            <p:cNvPr id="41" name="Connecteur droit avec flèche 40">
              <a:extLst>
                <a:ext uri="{FF2B5EF4-FFF2-40B4-BE49-F238E27FC236}">
                  <a16:creationId xmlns:a16="http://schemas.microsoft.com/office/drawing/2014/main" id="{1FA8D6E6-9062-9923-C66A-181DB2A91B9B}"/>
                </a:ext>
              </a:extLst>
            </p:cNvPr>
            <p:cNvCxnSpPr>
              <a:cxnSpLocks/>
              <a:stCxn id="40" idx="3"/>
            </p:cNvCxnSpPr>
            <p:nvPr/>
          </p:nvCxnSpPr>
          <p:spPr>
            <a:xfrm flipV="1">
              <a:off x="2863375" y="860271"/>
              <a:ext cx="3525904" cy="1239091"/>
            </a:xfrm>
            <a:prstGeom prst="straightConnector1">
              <a:avLst/>
            </a:prstGeom>
            <a:grpFill/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8971827B-6BCE-381D-0A1C-54D14EF74C23}"/>
              </a:ext>
            </a:extLst>
          </p:cNvPr>
          <p:cNvGrpSpPr/>
          <p:nvPr/>
        </p:nvGrpSpPr>
        <p:grpSpPr>
          <a:xfrm>
            <a:off x="7219367" y="3128394"/>
            <a:ext cx="4780038" cy="1875148"/>
            <a:chOff x="7255635" y="86986"/>
            <a:chExt cx="4780038" cy="1875148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B76FB977-26BA-F9C1-05F4-5AD7D2A58862}"/>
                </a:ext>
              </a:extLst>
            </p:cNvPr>
            <p:cNvSpPr/>
            <p:nvPr/>
          </p:nvSpPr>
          <p:spPr>
            <a:xfrm>
              <a:off x="9412217" y="1428734"/>
              <a:ext cx="2623456" cy="5334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CA" sz="1200" dirty="0"/>
                <a:t>Écrire dans cette colonne les dépenses effectuées pendant la période</a:t>
              </a:r>
            </a:p>
          </p:txBody>
        </p:sp>
        <p:cxnSp>
          <p:nvCxnSpPr>
            <p:cNvPr id="45" name="Connecteur droit avec flèche 44">
              <a:extLst>
                <a:ext uri="{FF2B5EF4-FFF2-40B4-BE49-F238E27FC236}">
                  <a16:creationId xmlns:a16="http://schemas.microsoft.com/office/drawing/2014/main" id="{52A660B7-F5A0-ED21-F926-EDD521C1B819}"/>
                </a:ext>
              </a:extLst>
            </p:cNvPr>
            <p:cNvCxnSpPr>
              <a:cxnSpLocks/>
              <a:stCxn id="44" idx="1"/>
            </p:cNvCxnSpPr>
            <p:nvPr/>
          </p:nvCxnSpPr>
          <p:spPr>
            <a:xfrm flipH="1" flipV="1">
              <a:off x="7255635" y="86986"/>
              <a:ext cx="2156582" cy="160844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2C8AB81A-2FB9-771F-37FA-3A82B1D87439}"/>
              </a:ext>
            </a:extLst>
          </p:cNvPr>
          <p:cNvGrpSpPr/>
          <p:nvPr/>
        </p:nvGrpSpPr>
        <p:grpSpPr>
          <a:xfrm>
            <a:off x="8081320" y="3155263"/>
            <a:ext cx="3844738" cy="1118769"/>
            <a:chOff x="7776816" y="3211223"/>
            <a:chExt cx="4140845" cy="518819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43111301-4C7A-D53F-B3BB-0B7778C472D6}"/>
                </a:ext>
              </a:extLst>
            </p:cNvPr>
            <p:cNvSpPr/>
            <p:nvPr/>
          </p:nvSpPr>
          <p:spPr>
            <a:xfrm>
              <a:off x="9294205" y="3292506"/>
              <a:ext cx="2623456" cy="43753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CA" sz="1200" dirty="0"/>
                <a:t>Détail du budget disponible restant.</a:t>
              </a:r>
            </a:p>
            <a:p>
              <a:pPr algn="ctr"/>
              <a:r>
                <a:rPr lang="fr-CA" sz="1200" dirty="0"/>
                <a:t>Pour chaque case de cette colonne, faire le calcul </a:t>
              </a:r>
            </a:p>
            <a:p>
              <a:pPr algn="ctr"/>
              <a:r>
                <a:rPr lang="fr-CA" sz="1200" dirty="0"/>
                <a:t>H= E - (F+G)</a:t>
              </a:r>
            </a:p>
          </p:txBody>
        </p:sp>
        <p:cxnSp>
          <p:nvCxnSpPr>
            <p:cNvPr id="51" name="Connecteur droit avec flèche 50">
              <a:extLst>
                <a:ext uri="{FF2B5EF4-FFF2-40B4-BE49-F238E27FC236}">
                  <a16:creationId xmlns:a16="http://schemas.microsoft.com/office/drawing/2014/main" id="{882577F9-7C61-EE20-8104-8D98CA1EC453}"/>
                </a:ext>
              </a:extLst>
            </p:cNvPr>
            <p:cNvCxnSpPr>
              <a:cxnSpLocks/>
              <a:stCxn id="50" idx="1"/>
            </p:cNvCxnSpPr>
            <p:nvPr/>
          </p:nvCxnSpPr>
          <p:spPr>
            <a:xfrm flipH="1" flipV="1">
              <a:off x="7776816" y="3211223"/>
              <a:ext cx="1517389" cy="30005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5462A9C5-9C8F-DDEB-66D0-92C597492E9B}"/>
              </a:ext>
            </a:extLst>
          </p:cNvPr>
          <p:cNvSpPr/>
          <p:nvPr/>
        </p:nvSpPr>
        <p:spPr>
          <a:xfrm>
            <a:off x="3190671" y="626847"/>
            <a:ext cx="5466945" cy="78738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2B0618E-0581-E888-A46D-70FB422F9FA2}"/>
              </a:ext>
            </a:extLst>
          </p:cNvPr>
          <p:cNvSpPr/>
          <p:nvPr/>
        </p:nvSpPr>
        <p:spPr>
          <a:xfrm>
            <a:off x="8769000" y="732583"/>
            <a:ext cx="1857983" cy="53972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000" dirty="0"/>
              <a:t>Cette partie, une fois complétée reste la même pour toutes les comptabilités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B3BE0758-0D80-E117-AF10-CF8A8025C8DF}"/>
              </a:ext>
            </a:extLst>
          </p:cNvPr>
          <p:cNvSpPr/>
          <p:nvPr/>
        </p:nvSpPr>
        <p:spPr>
          <a:xfrm>
            <a:off x="8769000" y="1310815"/>
            <a:ext cx="2388627" cy="34674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000" dirty="0"/>
              <a:t>1</a:t>
            </a:r>
            <a:r>
              <a:rPr lang="fr-CA" sz="1000" baseline="30000" dirty="0"/>
              <a:t>er</a:t>
            </a:r>
            <a:r>
              <a:rPr lang="fr-CA" sz="1000" dirty="0"/>
              <a:t> et dernier jour du mois de la comptabilité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4361D7B9-F393-8415-759E-E75F4DE040FD}"/>
              </a:ext>
            </a:extLst>
          </p:cNvPr>
          <p:cNvSpPr/>
          <p:nvPr/>
        </p:nvSpPr>
        <p:spPr>
          <a:xfrm>
            <a:off x="5214026" y="2123458"/>
            <a:ext cx="881974" cy="486100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C8C95352-22F6-6CEF-C631-C2998BB3A869}"/>
              </a:ext>
            </a:extLst>
          </p:cNvPr>
          <p:cNvSpPr/>
          <p:nvPr/>
        </p:nvSpPr>
        <p:spPr>
          <a:xfrm>
            <a:off x="874193" y="3063549"/>
            <a:ext cx="1857983" cy="53972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000" dirty="0"/>
              <a:t>Cette partie, une fois complétée reste la même pour toutes les comptabilités</a:t>
            </a:r>
          </a:p>
        </p:txBody>
      </p:sp>
      <p:cxnSp>
        <p:nvCxnSpPr>
          <p:cNvPr id="66" name="Connecteur droit 65">
            <a:extLst>
              <a:ext uri="{FF2B5EF4-FFF2-40B4-BE49-F238E27FC236}">
                <a16:creationId xmlns:a16="http://schemas.microsoft.com/office/drawing/2014/main" id="{67FAB60F-1184-B03E-0DCB-47FF3C1E5E75}"/>
              </a:ext>
            </a:extLst>
          </p:cNvPr>
          <p:cNvCxnSpPr>
            <a:cxnSpLocks/>
            <a:stCxn id="64" idx="3"/>
          </p:cNvCxnSpPr>
          <p:nvPr/>
        </p:nvCxnSpPr>
        <p:spPr>
          <a:xfrm flipV="1">
            <a:off x="2732176" y="2702903"/>
            <a:ext cx="2481850" cy="630511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avec flèche 71">
            <a:extLst>
              <a:ext uri="{FF2B5EF4-FFF2-40B4-BE49-F238E27FC236}">
                <a16:creationId xmlns:a16="http://schemas.microsoft.com/office/drawing/2014/main" id="{28E461A9-A1AD-E1B2-EFC8-01A6C3ABE4A4}"/>
              </a:ext>
            </a:extLst>
          </p:cNvPr>
          <p:cNvCxnSpPr>
            <a:cxnSpLocks/>
          </p:cNvCxnSpPr>
          <p:nvPr/>
        </p:nvCxnSpPr>
        <p:spPr>
          <a:xfrm flipH="1">
            <a:off x="7219367" y="1985591"/>
            <a:ext cx="2146060" cy="285032"/>
          </a:xfrm>
          <a:prstGeom prst="straightConnector1">
            <a:avLst/>
          </a:prstGeom>
          <a:ln w="127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Ellipse 79">
            <a:extLst>
              <a:ext uri="{FF2B5EF4-FFF2-40B4-BE49-F238E27FC236}">
                <a16:creationId xmlns:a16="http://schemas.microsoft.com/office/drawing/2014/main" id="{F644BB4D-94F1-7FD9-5439-8EB4118B862B}"/>
              </a:ext>
            </a:extLst>
          </p:cNvPr>
          <p:cNvSpPr/>
          <p:nvPr/>
        </p:nvSpPr>
        <p:spPr>
          <a:xfrm>
            <a:off x="5214026" y="2454526"/>
            <a:ext cx="3349206" cy="21952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84" name="Ellipse 83">
            <a:extLst>
              <a:ext uri="{FF2B5EF4-FFF2-40B4-BE49-F238E27FC236}">
                <a16:creationId xmlns:a16="http://schemas.microsoft.com/office/drawing/2014/main" id="{C4A8A7C6-89BF-C869-4F22-48D746FF9D06}"/>
              </a:ext>
            </a:extLst>
          </p:cNvPr>
          <p:cNvSpPr/>
          <p:nvPr/>
        </p:nvSpPr>
        <p:spPr>
          <a:xfrm>
            <a:off x="5214026" y="5555860"/>
            <a:ext cx="3349206" cy="21952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85" name="Ellipse 84">
            <a:extLst>
              <a:ext uri="{FF2B5EF4-FFF2-40B4-BE49-F238E27FC236}">
                <a16:creationId xmlns:a16="http://schemas.microsoft.com/office/drawing/2014/main" id="{E5BE918D-5CA1-47F0-B5F3-C595E5121ED6}"/>
              </a:ext>
            </a:extLst>
          </p:cNvPr>
          <p:cNvSpPr/>
          <p:nvPr/>
        </p:nvSpPr>
        <p:spPr>
          <a:xfrm>
            <a:off x="5214026" y="6357069"/>
            <a:ext cx="3349206" cy="21952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86" name="Ellipse 85">
            <a:extLst>
              <a:ext uri="{FF2B5EF4-FFF2-40B4-BE49-F238E27FC236}">
                <a16:creationId xmlns:a16="http://schemas.microsoft.com/office/drawing/2014/main" id="{032924D3-2503-D2F1-FD15-6F84CDD84A16}"/>
              </a:ext>
            </a:extLst>
          </p:cNvPr>
          <p:cNvSpPr/>
          <p:nvPr/>
        </p:nvSpPr>
        <p:spPr>
          <a:xfrm>
            <a:off x="5214026" y="6619230"/>
            <a:ext cx="3349206" cy="21952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3A4F4FAC-BE8C-A961-1FF4-282D2202DA91}"/>
              </a:ext>
            </a:extLst>
          </p:cNvPr>
          <p:cNvSpPr/>
          <p:nvPr/>
        </p:nvSpPr>
        <p:spPr>
          <a:xfrm>
            <a:off x="9140005" y="5395756"/>
            <a:ext cx="2886699" cy="53972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22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200" dirty="0"/>
              <a:t>Lignes en rouge: dans chaque case, faire la somme de la colonne (automatique avec Excel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F20EE2EB-CD15-7ACB-4463-9906C49845A2}"/>
              </a:ext>
            </a:extLst>
          </p:cNvPr>
          <p:cNvSpPr/>
          <p:nvPr/>
        </p:nvSpPr>
        <p:spPr>
          <a:xfrm>
            <a:off x="8825409" y="6428179"/>
            <a:ext cx="3201296" cy="41057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22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1100" dirty="0"/>
              <a:t>Pour chaque case, faire le calcul: Total 1 + Total 2</a:t>
            </a:r>
          </a:p>
        </p:txBody>
      </p:sp>
      <p:cxnSp>
        <p:nvCxnSpPr>
          <p:cNvPr id="90" name="Connecteur droit 89">
            <a:extLst>
              <a:ext uri="{FF2B5EF4-FFF2-40B4-BE49-F238E27FC236}">
                <a16:creationId xmlns:a16="http://schemas.microsoft.com/office/drawing/2014/main" id="{0C1D7FD1-7467-F34D-08C6-1CBB976E8E96}"/>
              </a:ext>
            </a:extLst>
          </p:cNvPr>
          <p:cNvCxnSpPr>
            <a:cxnSpLocks/>
            <a:stCxn id="88" idx="1"/>
            <a:endCxn id="86" idx="6"/>
          </p:cNvCxnSpPr>
          <p:nvPr/>
        </p:nvCxnSpPr>
        <p:spPr>
          <a:xfrm flipH="1">
            <a:off x="8563232" y="6633466"/>
            <a:ext cx="262177" cy="9552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Connecteur droit 92">
            <a:extLst>
              <a:ext uri="{FF2B5EF4-FFF2-40B4-BE49-F238E27FC236}">
                <a16:creationId xmlns:a16="http://schemas.microsoft.com/office/drawing/2014/main" id="{63E81595-9CDA-5A0D-D5C5-9D2D561631D1}"/>
              </a:ext>
            </a:extLst>
          </p:cNvPr>
          <p:cNvCxnSpPr>
            <a:cxnSpLocks/>
            <a:endCxn id="80" idx="6"/>
          </p:cNvCxnSpPr>
          <p:nvPr/>
        </p:nvCxnSpPr>
        <p:spPr>
          <a:xfrm flipH="1" flipV="1">
            <a:off x="8563232" y="2564287"/>
            <a:ext cx="576773" cy="2982898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>
            <a:extLst>
              <a:ext uri="{FF2B5EF4-FFF2-40B4-BE49-F238E27FC236}">
                <a16:creationId xmlns:a16="http://schemas.microsoft.com/office/drawing/2014/main" id="{106E4E4F-A41F-0C61-CA05-CEAC8E70FE89}"/>
              </a:ext>
            </a:extLst>
          </p:cNvPr>
          <p:cNvCxnSpPr>
            <a:stCxn id="87" idx="1"/>
          </p:cNvCxnSpPr>
          <p:nvPr/>
        </p:nvCxnSpPr>
        <p:spPr>
          <a:xfrm flipH="1" flipV="1">
            <a:off x="8563232" y="5647038"/>
            <a:ext cx="576773" cy="18583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Connecteur droit 97">
            <a:extLst>
              <a:ext uri="{FF2B5EF4-FFF2-40B4-BE49-F238E27FC236}">
                <a16:creationId xmlns:a16="http://schemas.microsoft.com/office/drawing/2014/main" id="{6A7EF110-E437-6D46-80F2-9F51BB88A688}"/>
              </a:ext>
            </a:extLst>
          </p:cNvPr>
          <p:cNvCxnSpPr>
            <a:stCxn id="87" idx="1"/>
            <a:endCxn id="85" idx="6"/>
          </p:cNvCxnSpPr>
          <p:nvPr/>
        </p:nvCxnSpPr>
        <p:spPr>
          <a:xfrm flipH="1">
            <a:off x="8563232" y="5665621"/>
            <a:ext cx="576773" cy="801209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3952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>
            <a:extLst>
              <a:ext uri="{FF2B5EF4-FFF2-40B4-BE49-F238E27FC236}">
                <a16:creationId xmlns:a16="http://schemas.microsoft.com/office/drawing/2014/main" id="{5138AAB2-FDDA-AB07-CAD1-AB20A863CF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6493" y="1137177"/>
            <a:ext cx="6278229" cy="2911769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54EAD8F6-92F1-1A77-8374-DFC043350859}"/>
              </a:ext>
            </a:extLst>
          </p:cNvPr>
          <p:cNvGrpSpPr/>
          <p:nvPr/>
        </p:nvGrpSpPr>
        <p:grpSpPr>
          <a:xfrm>
            <a:off x="8156969" y="1239611"/>
            <a:ext cx="3843559" cy="1512920"/>
            <a:chOff x="8156969" y="1239611"/>
            <a:chExt cx="3843559" cy="151292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3320A97-866D-92F5-EB09-0491FA1D0B03}"/>
                </a:ext>
              </a:extLst>
            </p:cNvPr>
            <p:cNvSpPr/>
            <p:nvPr/>
          </p:nvSpPr>
          <p:spPr>
            <a:xfrm>
              <a:off x="9265298" y="1239611"/>
              <a:ext cx="2735230" cy="151292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CA" dirty="0"/>
                <a:t>Inscrire ici la somme demandée: somme dépensée – somme versée par SQ</a:t>
              </a:r>
            </a:p>
          </p:txBody>
        </p:sp>
        <p:cxnSp>
          <p:nvCxnSpPr>
            <p:cNvPr id="6" name="Connecteur droit avec flèche 5">
              <a:extLst>
                <a:ext uri="{FF2B5EF4-FFF2-40B4-BE49-F238E27FC236}">
                  <a16:creationId xmlns:a16="http://schemas.microsoft.com/office/drawing/2014/main" id="{F17BD5BB-2EAF-F8F7-8753-02915E830A1B}"/>
                </a:ext>
              </a:extLst>
            </p:cNvPr>
            <p:cNvCxnSpPr>
              <a:cxnSpLocks/>
              <a:stCxn id="4" idx="1"/>
            </p:cNvCxnSpPr>
            <p:nvPr/>
          </p:nvCxnSpPr>
          <p:spPr>
            <a:xfrm flipH="1" flipV="1">
              <a:off x="8156969" y="1548064"/>
              <a:ext cx="1108329" cy="44800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DD48865B-8FC0-4017-CDB3-E32C5971458C}"/>
              </a:ext>
            </a:extLst>
          </p:cNvPr>
          <p:cNvGrpSpPr/>
          <p:nvPr/>
        </p:nvGrpSpPr>
        <p:grpSpPr>
          <a:xfrm>
            <a:off x="335902" y="1400069"/>
            <a:ext cx="6279502" cy="1604388"/>
            <a:chOff x="335902" y="1400069"/>
            <a:chExt cx="6279502" cy="1604388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D6AB99D-4244-2AB8-0795-792C948EE844}"/>
                </a:ext>
              </a:extLst>
            </p:cNvPr>
            <p:cNvSpPr/>
            <p:nvPr/>
          </p:nvSpPr>
          <p:spPr>
            <a:xfrm>
              <a:off x="335902" y="1400069"/>
              <a:ext cx="2230016" cy="160438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CA" dirty="0"/>
                <a:t>Détailler ici combien pour la formation, combien pour le reste</a:t>
              </a:r>
            </a:p>
          </p:txBody>
        </p:sp>
        <p:cxnSp>
          <p:nvCxnSpPr>
            <p:cNvPr id="9" name="Connecteur droit avec flèche 8">
              <a:extLst>
                <a:ext uri="{FF2B5EF4-FFF2-40B4-BE49-F238E27FC236}">
                  <a16:creationId xmlns:a16="http://schemas.microsoft.com/office/drawing/2014/main" id="{D2E2854C-350F-14F8-0378-90CE2958EA9B}"/>
                </a:ext>
              </a:extLst>
            </p:cNvPr>
            <p:cNvCxnSpPr>
              <a:stCxn id="7" idx="3"/>
            </p:cNvCxnSpPr>
            <p:nvPr/>
          </p:nvCxnSpPr>
          <p:spPr>
            <a:xfrm flipV="1">
              <a:off x="2565918" y="1875453"/>
              <a:ext cx="886409" cy="32681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avec flèche 10">
              <a:extLst>
                <a:ext uri="{FF2B5EF4-FFF2-40B4-BE49-F238E27FC236}">
                  <a16:creationId xmlns:a16="http://schemas.microsoft.com/office/drawing/2014/main" id="{DE03EE9E-3731-F910-54FE-BCA2EB3D527B}"/>
                </a:ext>
              </a:extLst>
            </p:cNvPr>
            <p:cNvCxnSpPr>
              <a:stCxn id="7" idx="3"/>
            </p:cNvCxnSpPr>
            <p:nvPr/>
          </p:nvCxnSpPr>
          <p:spPr>
            <a:xfrm flipV="1">
              <a:off x="2565918" y="1885702"/>
              <a:ext cx="4049486" cy="31656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08101E62-F5EC-BADD-963D-63AD1889F90B}"/>
              </a:ext>
            </a:extLst>
          </p:cNvPr>
          <p:cNvGrpSpPr/>
          <p:nvPr/>
        </p:nvGrpSpPr>
        <p:grpSpPr>
          <a:xfrm>
            <a:off x="7809722" y="2275512"/>
            <a:ext cx="3509067" cy="1746121"/>
            <a:chOff x="7809722" y="2275512"/>
            <a:chExt cx="3509067" cy="1746121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731FE67-6CB4-ECC8-19E3-2809B5AFB08B}"/>
                </a:ext>
              </a:extLst>
            </p:cNvPr>
            <p:cNvSpPr/>
            <p:nvPr/>
          </p:nvSpPr>
          <p:spPr>
            <a:xfrm>
              <a:off x="9134669" y="3573625"/>
              <a:ext cx="2184120" cy="44800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CA" dirty="0"/>
                <a:t>Signer</a:t>
              </a:r>
            </a:p>
          </p:txBody>
        </p:sp>
        <p:cxnSp>
          <p:nvCxnSpPr>
            <p:cNvPr id="16" name="Connecteur droit avec flèche 15">
              <a:extLst>
                <a:ext uri="{FF2B5EF4-FFF2-40B4-BE49-F238E27FC236}">
                  <a16:creationId xmlns:a16="http://schemas.microsoft.com/office/drawing/2014/main" id="{124C5048-12D6-16A9-8ADF-EFEE392CD30A}"/>
                </a:ext>
              </a:extLst>
            </p:cNvPr>
            <p:cNvCxnSpPr>
              <a:cxnSpLocks/>
              <a:stCxn id="12" idx="1"/>
            </p:cNvCxnSpPr>
            <p:nvPr/>
          </p:nvCxnSpPr>
          <p:spPr>
            <a:xfrm flipH="1" flipV="1">
              <a:off x="7809722" y="2275512"/>
              <a:ext cx="1324947" cy="152211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82B3DC42-6786-9181-7A39-F920269C8C2A}"/>
              </a:ext>
            </a:extLst>
          </p:cNvPr>
          <p:cNvGrpSpPr/>
          <p:nvPr/>
        </p:nvGrpSpPr>
        <p:grpSpPr>
          <a:xfrm>
            <a:off x="3732245" y="2275512"/>
            <a:ext cx="4522069" cy="3034424"/>
            <a:chOff x="3732245" y="2275512"/>
            <a:chExt cx="4522069" cy="3034424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A293334-AC02-5EBA-F0EE-E87D9F153EC2}"/>
                </a:ext>
              </a:extLst>
            </p:cNvPr>
            <p:cNvSpPr/>
            <p:nvPr/>
          </p:nvSpPr>
          <p:spPr>
            <a:xfrm>
              <a:off x="5739319" y="4966855"/>
              <a:ext cx="2514995" cy="343081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CA" dirty="0"/>
                <a:t>Inscrire la date</a:t>
              </a:r>
            </a:p>
          </p:txBody>
        </p:sp>
        <p:cxnSp>
          <p:nvCxnSpPr>
            <p:cNvPr id="21" name="Connecteur droit avec flèche 20">
              <a:extLst>
                <a:ext uri="{FF2B5EF4-FFF2-40B4-BE49-F238E27FC236}">
                  <a16:creationId xmlns:a16="http://schemas.microsoft.com/office/drawing/2014/main" id="{BA684379-0A65-39DD-3FEC-054D4113C3F7}"/>
                </a:ext>
              </a:extLst>
            </p:cNvPr>
            <p:cNvCxnSpPr>
              <a:cxnSpLocks/>
              <a:stCxn id="17" idx="0"/>
            </p:cNvCxnSpPr>
            <p:nvPr/>
          </p:nvCxnSpPr>
          <p:spPr>
            <a:xfrm flipH="1" flipV="1">
              <a:off x="3732245" y="2275512"/>
              <a:ext cx="3264572" cy="269134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17552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35E0F311DE4EA43868B158B9EA218F1" ma:contentTypeVersion="16" ma:contentTypeDescription="Create a new document." ma:contentTypeScope="" ma:versionID="133107656381485507f545fbd2193af4">
  <xsd:schema xmlns:xsd="http://www.w3.org/2001/XMLSchema" xmlns:xs="http://www.w3.org/2001/XMLSchema" xmlns:p="http://schemas.microsoft.com/office/2006/metadata/properties" xmlns:ns2="ae990a62-0571-44fd-81d3-2b6b371e595f" xmlns:ns3="80b17e18-d8ad-45e3-ba5f-c34eb2fce31f" targetNamespace="http://schemas.microsoft.com/office/2006/metadata/properties" ma:root="true" ma:fieldsID="ed5d129fbbaeee30f4d3ecc743cdfa71" ns2:_="" ns3:_="">
    <xsd:import namespace="ae990a62-0571-44fd-81d3-2b6b371e595f"/>
    <xsd:import namespace="80b17e18-d8ad-45e3-ba5f-c34eb2fce31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990a62-0571-44fd-81d3-2b6b371e595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48dff2b6-8e13-425d-868b-d8affd9ac97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b17e18-d8ad-45e3-ba5f-c34eb2fce31f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a3e8730b-ab5b-4a9d-985d-655feb2fa020}" ma:internalName="TaxCatchAll" ma:showField="CatchAllData" ma:web="80b17e18-d8ad-45e3-ba5f-c34eb2fce31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0b17e18-d8ad-45e3-ba5f-c34eb2fce31f" xsi:nil="true"/>
    <lcf76f155ced4ddcb4097134ff3c332f xmlns="ae990a62-0571-44fd-81d3-2b6b371e595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97B3BAA-612F-4739-9366-212D51956359}"/>
</file>

<file path=customXml/itemProps2.xml><?xml version="1.0" encoding="utf-8"?>
<ds:datastoreItem xmlns:ds="http://schemas.openxmlformats.org/officeDocument/2006/customXml" ds:itemID="{805446A8-B1E8-4CA5-A2E2-28C0370148C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62C421B-454A-43CA-9CAF-591AD1101976}">
  <ds:schemaRefs>
    <ds:schemaRef ds:uri="http://schemas.microsoft.com/office/2006/metadata/properties"/>
    <ds:schemaRef ds:uri="http://schemas.microsoft.com/office/infopath/2007/PartnerControls"/>
    <ds:schemaRef ds:uri="80b17e18-d8ad-45e3-ba5f-c34eb2fce31f"/>
    <ds:schemaRef ds:uri="ae990a62-0571-44fd-81d3-2b6b371e595f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352</Words>
  <Application>Microsoft Office PowerPoint</Application>
  <PresentationFormat>Grand écran</PresentationFormat>
  <Paragraphs>33</Paragraphs>
  <Slides>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Times New Roman</vt:lpstr>
      <vt:lpstr>Thème Office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Delphine Senicourt</dc:creator>
  <cp:lastModifiedBy>Delphine Senicourt</cp:lastModifiedBy>
  <cp:revision>1</cp:revision>
  <dcterms:created xsi:type="dcterms:W3CDTF">2024-10-09T15:25:59Z</dcterms:created>
  <dcterms:modified xsi:type="dcterms:W3CDTF">2026-01-14T15:43:44Z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0x010100A35E0F311DE4EA43868B158B9EA218F1</vt:lpwstr>
  </property>
  <property fmtid="{D5CDD505-2E9C-101B-9397-08002B2CF9AE}" pid="3" name="MediaServiceImageTags">
    <vt:lpwstr/>
  </property>
</Properties>
</file>