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0"/>
  </p:notesMasterIdLst>
  <p:handoutMasterIdLst>
    <p:handoutMasterId r:id="rId51"/>
  </p:handoutMasterIdLst>
  <p:sldIdLst>
    <p:sldId id="262" r:id="rId5"/>
    <p:sldId id="257" r:id="rId6"/>
    <p:sldId id="272" r:id="rId7"/>
    <p:sldId id="289" r:id="rId8"/>
    <p:sldId id="279" r:id="rId9"/>
    <p:sldId id="290" r:id="rId10"/>
    <p:sldId id="301" r:id="rId11"/>
    <p:sldId id="302" r:id="rId12"/>
    <p:sldId id="303" r:id="rId13"/>
    <p:sldId id="293" r:id="rId14"/>
    <p:sldId id="294" r:id="rId15"/>
    <p:sldId id="282" r:id="rId16"/>
    <p:sldId id="284" r:id="rId17"/>
    <p:sldId id="286" r:id="rId18"/>
    <p:sldId id="287" r:id="rId19"/>
    <p:sldId id="288" r:id="rId20"/>
    <p:sldId id="280" r:id="rId21"/>
    <p:sldId id="285" r:id="rId22"/>
    <p:sldId id="331" r:id="rId23"/>
    <p:sldId id="323" r:id="rId24"/>
    <p:sldId id="321" r:id="rId25"/>
    <p:sldId id="329" r:id="rId26"/>
    <p:sldId id="330" r:id="rId27"/>
    <p:sldId id="304" r:id="rId28"/>
    <p:sldId id="325" r:id="rId29"/>
    <p:sldId id="324" r:id="rId30"/>
    <p:sldId id="309" r:id="rId31"/>
    <p:sldId id="308" r:id="rId32"/>
    <p:sldId id="310" r:id="rId33"/>
    <p:sldId id="313" r:id="rId34"/>
    <p:sldId id="311" r:id="rId35"/>
    <p:sldId id="312" r:id="rId36"/>
    <p:sldId id="305" r:id="rId37"/>
    <p:sldId id="318" r:id="rId38"/>
    <p:sldId id="319" r:id="rId39"/>
    <p:sldId id="317" r:id="rId40"/>
    <p:sldId id="327" r:id="rId41"/>
    <p:sldId id="314" r:id="rId42"/>
    <p:sldId id="320" r:id="rId43"/>
    <p:sldId id="259" r:id="rId44"/>
    <p:sldId id="326" r:id="rId45"/>
    <p:sldId id="315" r:id="rId46"/>
    <p:sldId id="306" r:id="rId47"/>
    <p:sldId id="332" r:id="rId48"/>
    <p:sldId id="328" r:id="rId49"/>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4EC896-59FD-4835-A993-C78B3640E6B1}" v="2744" dt="2026-01-07T19:51:26.031"/>
  </p1510:revLst>
</p1510:revInfo>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706" autoAdjust="0"/>
  </p:normalViewPr>
  <p:slideViewPr>
    <p:cSldViewPr snapToGrid="0">
      <p:cViewPr varScale="1">
        <p:scale>
          <a:sx n="75" d="100"/>
          <a:sy n="75" d="100"/>
        </p:scale>
        <p:origin x="902" y="48"/>
      </p:cViewPr>
      <p:guideLst>
        <p:guide pos="3840"/>
        <p:guide orient="horz" pos="2160"/>
      </p:guideLst>
    </p:cSldViewPr>
  </p:slideViewPr>
  <p:notesTextViewPr>
    <p:cViewPr>
      <p:scale>
        <a:sx n="1" d="1"/>
        <a:sy n="1" d="1"/>
      </p:scale>
      <p:origin x="0" y="0"/>
    </p:cViewPr>
  </p:notesTextViewPr>
  <p:sorterViewPr>
    <p:cViewPr>
      <p:scale>
        <a:sx n="33" d="100"/>
        <a:sy n="33" d="100"/>
      </p:scale>
      <p:origin x="0" y="0"/>
    </p:cViewPr>
  </p:sorterViewPr>
  <p:notesViewPr>
    <p:cSldViewPr snapToGrid="0" showGuides="1">
      <p:cViewPr varScale="1">
        <p:scale>
          <a:sx n="90" d="100"/>
          <a:sy n="90" d="100"/>
        </p:scale>
        <p:origin x="3024"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lphine Senicourt" userId="67f98166-b2dc-44c3-bd8d-2e95fde2cc8b" providerId="ADAL" clId="{EFC8D142-F326-4517-93CC-03B90B87D976}"/>
    <pc:docChg chg="undo custSel addSld modSld sldOrd">
      <pc:chgData name="Delphine Senicourt" userId="67f98166-b2dc-44c3-bd8d-2e95fde2cc8b" providerId="ADAL" clId="{EFC8D142-F326-4517-93CC-03B90B87D976}" dt="2026-01-07T19:51:47.790" v="2918" actId="20577"/>
      <pc:docMkLst>
        <pc:docMk/>
      </pc:docMkLst>
      <pc:sldChg chg="modSp mod">
        <pc:chgData name="Delphine Senicourt" userId="67f98166-b2dc-44c3-bd8d-2e95fde2cc8b" providerId="ADAL" clId="{EFC8D142-F326-4517-93CC-03B90B87D976}" dt="2026-01-07T19:35:14.613" v="1373" actId="20577"/>
        <pc:sldMkLst>
          <pc:docMk/>
          <pc:sldMk cId="3298783212" sldId="259"/>
        </pc:sldMkLst>
        <pc:spChg chg="mod">
          <ac:chgData name="Delphine Senicourt" userId="67f98166-b2dc-44c3-bd8d-2e95fde2cc8b" providerId="ADAL" clId="{EFC8D142-F326-4517-93CC-03B90B87D976}" dt="2026-01-07T19:35:14.613" v="1373" actId="20577"/>
          <ac:spMkLst>
            <pc:docMk/>
            <pc:sldMk cId="3298783212" sldId="259"/>
            <ac:spMk id="17" creationId="{9A293334-AC02-5EBA-F0EE-E87D9F153EC2}"/>
          </ac:spMkLst>
        </pc:spChg>
      </pc:sldChg>
      <pc:sldChg chg="modSp mod">
        <pc:chgData name="Delphine Senicourt" userId="67f98166-b2dc-44c3-bd8d-2e95fde2cc8b" providerId="ADAL" clId="{EFC8D142-F326-4517-93CC-03B90B87D976}" dt="2026-01-07T19:51:47.790" v="2918" actId="20577"/>
        <pc:sldMkLst>
          <pc:docMk/>
          <pc:sldMk cId="3034687750" sldId="262"/>
        </pc:sldMkLst>
        <pc:spChg chg="mod">
          <ac:chgData name="Delphine Senicourt" userId="67f98166-b2dc-44c3-bd8d-2e95fde2cc8b" providerId="ADAL" clId="{EFC8D142-F326-4517-93CC-03B90B87D976}" dt="2026-01-07T19:51:47.790" v="2918" actId="20577"/>
          <ac:spMkLst>
            <pc:docMk/>
            <pc:sldMk cId="3034687750" sldId="262"/>
            <ac:spMk id="3" creationId="{00000000-0000-0000-0000-000000000000}"/>
          </ac:spMkLst>
        </pc:spChg>
      </pc:sldChg>
      <pc:sldChg chg="addSp delSp modSp mod addAnim delAnim">
        <pc:chgData name="Delphine Senicourt" userId="67f98166-b2dc-44c3-bd8d-2e95fde2cc8b" providerId="ADAL" clId="{EFC8D142-F326-4517-93CC-03B90B87D976}" dt="2026-01-07T19:27:32.144" v="841" actId="1076"/>
        <pc:sldMkLst>
          <pc:docMk/>
          <pc:sldMk cId="3865719160" sldId="309"/>
        </pc:sldMkLst>
        <pc:spChg chg="mod">
          <ac:chgData name="Delphine Senicourt" userId="67f98166-b2dc-44c3-bd8d-2e95fde2cc8b" providerId="ADAL" clId="{EFC8D142-F326-4517-93CC-03B90B87D976}" dt="2026-01-07T19:25:48.919" v="726" actId="20577"/>
          <ac:spMkLst>
            <pc:docMk/>
            <pc:sldMk cId="3865719160" sldId="309"/>
            <ac:spMk id="15" creationId="{16569948-A43E-9AF0-244C-27C6998B0DFB}"/>
          </ac:spMkLst>
        </pc:spChg>
        <pc:spChg chg="mod">
          <ac:chgData name="Delphine Senicourt" userId="67f98166-b2dc-44c3-bd8d-2e95fde2cc8b" providerId="ADAL" clId="{EFC8D142-F326-4517-93CC-03B90B87D976}" dt="2026-01-07T19:26:41.738" v="784" actId="20577"/>
          <ac:spMkLst>
            <pc:docMk/>
            <pc:sldMk cId="3865719160" sldId="309"/>
            <ac:spMk id="18" creationId="{6A87754C-05B4-347F-36FC-0E644710D0B7}"/>
          </ac:spMkLst>
        </pc:spChg>
        <pc:spChg chg="mod">
          <ac:chgData name="Delphine Senicourt" userId="67f98166-b2dc-44c3-bd8d-2e95fde2cc8b" providerId="ADAL" clId="{EFC8D142-F326-4517-93CC-03B90B87D976}" dt="2026-01-07T19:26:26.166" v="777" actId="1076"/>
          <ac:spMkLst>
            <pc:docMk/>
            <pc:sldMk cId="3865719160" sldId="309"/>
            <ac:spMk id="21" creationId="{A7ADFF38-A76F-5F11-70FA-5EC5525BB04E}"/>
          </ac:spMkLst>
        </pc:spChg>
        <pc:spChg chg="add del mod">
          <ac:chgData name="Delphine Senicourt" userId="67f98166-b2dc-44c3-bd8d-2e95fde2cc8b" providerId="ADAL" clId="{EFC8D142-F326-4517-93CC-03B90B87D976}" dt="2026-01-07T19:27:28.502" v="840" actId="1076"/>
          <ac:spMkLst>
            <pc:docMk/>
            <pc:sldMk cId="3865719160" sldId="309"/>
            <ac:spMk id="22" creationId="{9EF2C5A3-73CA-E002-86E2-7E04CBC9888C}"/>
          </ac:spMkLst>
        </pc:spChg>
        <pc:spChg chg="mod">
          <ac:chgData name="Delphine Senicourt" userId="67f98166-b2dc-44c3-bd8d-2e95fde2cc8b" providerId="ADAL" clId="{EFC8D142-F326-4517-93CC-03B90B87D976}" dt="2026-01-07T19:26:57.249" v="834" actId="20577"/>
          <ac:spMkLst>
            <pc:docMk/>
            <pc:sldMk cId="3865719160" sldId="309"/>
            <ac:spMk id="23" creationId="{BD53DFC6-F835-6859-2A8F-2EAE2B1A1D91}"/>
          </ac:spMkLst>
        </pc:spChg>
        <pc:spChg chg="mod">
          <ac:chgData name="Delphine Senicourt" userId="67f98166-b2dc-44c3-bd8d-2e95fde2cc8b" providerId="ADAL" clId="{EFC8D142-F326-4517-93CC-03B90B87D976}" dt="2026-01-07T19:26:13.307" v="775" actId="1076"/>
          <ac:spMkLst>
            <pc:docMk/>
            <pc:sldMk cId="3865719160" sldId="309"/>
            <ac:spMk id="25" creationId="{89D3AE69-952F-109A-735A-632AF7438A23}"/>
          </ac:spMkLst>
        </pc:spChg>
        <pc:spChg chg="mod">
          <ac:chgData name="Delphine Senicourt" userId="67f98166-b2dc-44c3-bd8d-2e95fde2cc8b" providerId="ADAL" clId="{EFC8D142-F326-4517-93CC-03B90B87D976}" dt="2026-01-07T19:27:32.144" v="841" actId="1076"/>
          <ac:spMkLst>
            <pc:docMk/>
            <pc:sldMk cId="3865719160" sldId="309"/>
            <ac:spMk id="26" creationId="{AAC2F8CC-0691-B9BB-F906-8F0DDFF3B666}"/>
          </ac:spMkLst>
        </pc:spChg>
        <pc:grpChg chg="mod">
          <ac:chgData name="Delphine Senicourt" userId="67f98166-b2dc-44c3-bd8d-2e95fde2cc8b" providerId="ADAL" clId="{EFC8D142-F326-4517-93CC-03B90B87D976}" dt="2026-01-07T19:26:36.553" v="779" actId="1076"/>
          <ac:grpSpMkLst>
            <pc:docMk/>
            <pc:sldMk cId="3865719160" sldId="309"/>
            <ac:grpSpMk id="27" creationId="{F9317AD5-0E41-3F44-6ADF-07E4424B9E5F}"/>
          </ac:grpSpMkLst>
        </pc:grpChg>
        <pc:grpChg chg="mod">
          <ac:chgData name="Delphine Senicourt" userId="67f98166-b2dc-44c3-bd8d-2e95fde2cc8b" providerId="ADAL" clId="{EFC8D142-F326-4517-93CC-03B90B87D976}" dt="2026-01-07T19:26:39.161" v="780" actId="1076"/>
          <ac:grpSpMkLst>
            <pc:docMk/>
            <pc:sldMk cId="3865719160" sldId="309"/>
            <ac:grpSpMk id="28" creationId="{4164D08C-AC94-1A35-7DCF-B87D03ED5D76}"/>
          </ac:grpSpMkLst>
        </pc:grpChg>
        <pc:grpChg chg="add del mod">
          <ac:chgData name="Delphine Senicourt" userId="67f98166-b2dc-44c3-bd8d-2e95fde2cc8b" providerId="ADAL" clId="{EFC8D142-F326-4517-93CC-03B90B87D976}" dt="2026-01-07T19:27:20.511" v="839" actId="478"/>
          <ac:grpSpMkLst>
            <pc:docMk/>
            <pc:sldMk cId="3865719160" sldId="309"/>
            <ac:grpSpMk id="30" creationId="{C855B0ED-EDFC-E672-DE37-782E55DC34D7}"/>
          </ac:grpSpMkLst>
        </pc:grpChg>
      </pc:sldChg>
      <pc:sldChg chg="modSp mod">
        <pc:chgData name="Delphine Senicourt" userId="67f98166-b2dc-44c3-bd8d-2e95fde2cc8b" providerId="ADAL" clId="{EFC8D142-F326-4517-93CC-03B90B87D976}" dt="2026-01-07T19:28:46.920" v="874" actId="20577"/>
        <pc:sldMkLst>
          <pc:docMk/>
          <pc:sldMk cId="70504472" sldId="312"/>
        </pc:sldMkLst>
        <pc:spChg chg="mod">
          <ac:chgData name="Delphine Senicourt" userId="67f98166-b2dc-44c3-bd8d-2e95fde2cc8b" providerId="ADAL" clId="{EFC8D142-F326-4517-93CC-03B90B87D976}" dt="2026-01-07T19:28:46.920" v="874" actId="20577"/>
          <ac:spMkLst>
            <pc:docMk/>
            <pc:sldMk cId="70504472" sldId="312"/>
            <ac:spMk id="2" creationId="{5CB2680B-1E43-1E7D-AB63-733F7BEFB296}"/>
          </ac:spMkLst>
        </pc:spChg>
      </pc:sldChg>
      <pc:sldChg chg="modSp mod">
        <pc:chgData name="Delphine Senicourt" userId="67f98166-b2dc-44c3-bd8d-2e95fde2cc8b" providerId="ADAL" clId="{EFC8D142-F326-4517-93CC-03B90B87D976}" dt="2026-01-07T19:28:00.091" v="842" actId="1076"/>
        <pc:sldMkLst>
          <pc:docMk/>
          <pc:sldMk cId="3047352442" sldId="313"/>
        </pc:sldMkLst>
        <pc:spChg chg="mod">
          <ac:chgData name="Delphine Senicourt" userId="67f98166-b2dc-44c3-bd8d-2e95fde2cc8b" providerId="ADAL" clId="{EFC8D142-F326-4517-93CC-03B90B87D976}" dt="2026-01-07T19:28:00.091" v="842" actId="1076"/>
          <ac:spMkLst>
            <pc:docMk/>
            <pc:sldMk cId="3047352442" sldId="313"/>
            <ac:spMk id="8" creationId="{929074D8-B1E6-CECD-995D-BD3500D8B90B}"/>
          </ac:spMkLst>
        </pc:spChg>
      </pc:sldChg>
      <pc:sldChg chg="modSp">
        <pc:chgData name="Delphine Senicourt" userId="67f98166-b2dc-44c3-bd8d-2e95fde2cc8b" providerId="ADAL" clId="{EFC8D142-F326-4517-93CC-03B90B87D976}" dt="2026-01-07T19:34:18.873" v="1372" actId="113"/>
        <pc:sldMkLst>
          <pc:docMk/>
          <pc:sldMk cId="2247775857" sldId="314"/>
        </pc:sldMkLst>
        <pc:spChg chg="mod">
          <ac:chgData name="Delphine Senicourt" userId="67f98166-b2dc-44c3-bd8d-2e95fde2cc8b" providerId="ADAL" clId="{EFC8D142-F326-4517-93CC-03B90B87D976}" dt="2026-01-07T19:34:18.873" v="1372" actId="113"/>
          <ac:spMkLst>
            <pc:docMk/>
            <pc:sldMk cId="2247775857" sldId="314"/>
            <ac:spMk id="3" creationId="{642449B4-DBDB-9C34-FFEB-9A27126816F8}"/>
          </ac:spMkLst>
        </pc:spChg>
      </pc:sldChg>
      <pc:sldChg chg="modSp mod modAnim">
        <pc:chgData name="Delphine Senicourt" userId="67f98166-b2dc-44c3-bd8d-2e95fde2cc8b" providerId="ADAL" clId="{EFC8D142-F326-4517-93CC-03B90B87D976}" dt="2026-01-07T19:30:32.749" v="979" actId="20577"/>
        <pc:sldMkLst>
          <pc:docMk/>
          <pc:sldMk cId="585559294" sldId="318"/>
        </pc:sldMkLst>
        <pc:spChg chg="mod">
          <ac:chgData name="Delphine Senicourt" userId="67f98166-b2dc-44c3-bd8d-2e95fde2cc8b" providerId="ADAL" clId="{EFC8D142-F326-4517-93CC-03B90B87D976}" dt="2026-01-07T19:30:32.749" v="979" actId="20577"/>
          <ac:spMkLst>
            <pc:docMk/>
            <pc:sldMk cId="585559294" sldId="318"/>
            <ac:spMk id="8" creationId="{BF929219-1E34-DA01-6001-E5C58BF9D8DC}"/>
          </ac:spMkLst>
        </pc:spChg>
      </pc:sldChg>
      <pc:sldChg chg="mod modShow">
        <pc:chgData name="Delphine Senicourt" userId="67f98166-b2dc-44c3-bd8d-2e95fde2cc8b" providerId="ADAL" clId="{EFC8D142-F326-4517-93CC-03B90B87D976}" dt="2026-01-07T19:20:39.501" v="73" actId="729"/>
        <pc:sldMkLst>
          <pc:docMk/>
          <pc:sldMk cId="2785329542" sldId="321"/>
        </pc:sldMkLst>
      </pc:sldChg>
      <pc:sldChg chg="modSp">
        <pc:chgData name="Delphine Senicourt" userId="67f98166-b2dc-44c3-bd8d-2e95fde2cc8b" providerId="ADAL" clId="{EFC8D142-F326-4517-93CC-03B90B87D976}" dt="2026-01-07T19:14:44.562" v="1" actId="20577"/>
        <pc:sldMkLst>
          <pc:docMk/>
          <pc:sldMk cId="231150031" sldId="323"/>
        </pc:sldMkLst>
        <pc:spChg chg="mod">
          <ac:chgData name="Delphine Senicourt" userId="67f98166-b2dc-44c3-bd8d-2e95fde2cc8b" providerId="ADAL" clId="{EFC8D142-F326-4517-93CC-03B90B87D976}" dt="2026-01-07T19:14:44.562" v="1" actId="20577"/>
          <ac:spMkLst>
            <pc:docMk/>
            <pc:sldMk cId="231150031" sldId="323"/>
            <ac:spMk id="9" creationId="{DCF6C30D-8A63-F4B6-7DBB-4FC8216F0054}"/>
          </ac:spMkLst>
        </pc:spChg>
      </pc:sldChg>
      <pc:sldChg chg="modSp mod modAnim">
        <pc:chgData name="Delphine Senicourt" userId="67f98166-b2dc-44c3-bd8d-2e95fde2cc8b" providerId="ADAL" clId="{EFC8D142-F326-4517-93CC-03B90B87D976}" dt="2026-01-07T19:25:25.252" v="721" actId="20577"/>
        <pc:sldMkLst>
          <pc:docMk/>
          <pc:sldMk cId="1016021146" sldId="325"/>
        </pc:sldMkLst>
        <pc:spChg chg="mod">
          <ac:chgData name="Delphine Senicourt" userId="67f98166-b2dc-44c3-bd8d-2e95fde2cc8b" providerId="ADAL" clId="{EFC8D142-F326-4517-93CC-03B90B87D976}" dt="2026-01-07T19:23:06.138" v="289" actId="1076"/>
          <ac:spMkLst>
            <pc:docMk/>
            <pc:sldMk cId="1016021146" sldId="325"/>
            <ac:spMk id="8" creationId="{D232A2B7-CB09-E732-0D54-7B88C61C936A}"/>
          </ac:spMkLst>
        </pc:spChg>
        <pc:spChg chg="mod">
          <ac:chgData name="Delphine Senicourt" userId="67f98166-b2dc-44c3-bd8d-2e95fde2cc8b" providerId="ADAL" clId="{EFC8D142-F326-4517-93CC-03B90B87D976}" dt="2026-01-07T19:25:25.252" v="721" actId="20577"/>
          <ac:spMkLst>
            <pc:docMk/>
            <pc:sldMk cId="1016021146" sldId="325"/>
            <ac:spMk id="10" creationId="{7685CD70-8E58-393D-5649-BA21288BCF30}"/>
          </ac:spMkLst>
        </pc:spChg>
        <pc:spChg chg="mod">
          <ac:chgData name="Delphine Senicourt" userId="67f98166-b2dc-44c3-bd8d-2e95fde2cc8b" providerId="ADAL" clId="{EFC8D142-F326-4517-93CC-03B90B87D976}" dt="2026-01-07T19:22:56.830" v="288" actId="1076"/>
          <ac:spMkLst>
            <pc:docMk/>
            <pc:sldMk cId="1016021146" sldId="325"/>
            <ac:spMk id="12" creationId="{6BBB385B-F24D-4BBC-8A2A-FDC80BEC54DC}"/>
          </ac:spMkLst>
        </pc:spChg>
      </pc:sldChg>
      <pc:sldChg chg="modSp mod">
        <pc:chgData name="Delphine Senicourt" userId="67f98166-b2dc-44c3-bd8d-2e95fde2cc8b" providerId="ADAL" clId="{EFC8D142-F326-4517-93CC-03B90B87D976}" dt="2026-01-07T19:35:39.400" v="1374" actId="1076"/>
        <pc:sldMkLst>
          <pc:docMk/>
          <pc:sldMk cId="3847945586" sldId="326"/>
        </pc:sldMkLst>
        <pc:spChg chg="mod">
          <ac:chgData name="Delphine Senicourt" userId="67f98166-b2dc-44c3-bd8d-2e95fde2cc8b" providerId="ADAL" clId="{EFC8D142-F326-4517-93CC-03B90B87D976}" dt="2026-01-07T19:35:39.400" v="1374" actId="1076"/>
          <ac:spMkLst>
            <pc:docMk/>
            <pc:sldMk cId="3847945586" sldId="326"/>
            <ac:spMk id="5" creationId="{C06A1E2C-77E5-ACB1-EA47-2B55CAA4B80C}"/>
          </ac:spMkLst>
        </pc:spChg>
      </pc:sldChg>
      <pc:sldChg chg="modSp">
        <pc:chgData name="Delphine Senicourt" userId="67f98166-b2dc-44c3-bd8d-2e95fde2cc8b" providerId="ADAL" clId="{EFC8D142-F326-4517-93CC-03B90B87D976}" dt="2026-01-07T19:32:53.417" v="1164" actId="20577"/>
        <pc:sldMkLst>
          <pc:docMk/>
          <pc:sldMk cId="327059456" sldId="327"/>
        </pc:sldMkLst>
        <pc:spChg chg="mod">
          <ac:chgData name="Delphine Senicourt" userId="67f98166-b2dc-44c3-bd8d-2e95fde2cc8b" providerId="ADAL" clId="{EFC8D142-F326-4517-93CC-03B90B87D976}" dt="2026-01-07T19:32:53.417" v="1164" actId="20577"/>
          <ac:spMkLst>
            <pc:docMk/>
            <pc:sldMk cId="327059456" sldId="327"/>
            <ac:spMk id="3" creationId="{D9D67EFF-8242-2781-FDEF-E27F70CD74BF}"/>
          </ac:spMkLst>
        </pc:spChg>
      </pc:sldChg>
      <pc:sldChg chg="modSp mod">
        <pc:chgData name="Delphine Senicourt" userId="67f98166-b2dc-44c3-bd8d-2e95fde2cc8b" providerId="ADAL" clId="{EFC8D142-F326-4517-93CC-03B90B87D976}" dt="2026-01-07T19:50:25.971" v="2827" actId="21"/>
        <pc:sldMkLst>
          <pc:docMk/>
          <pc:sldMk cId="1287186596" sldId="328"/>
        </pc:sldMkLst>
        <pc:spChg chg="mod">
          <ac:chgData name="Delphine Senicourt" userId="67f98166-b2dc-44c3-bd8d-2e95fde2cc8b" providerId="ADAL" clId="{EFC8D142-F326-4517-93CC-03B90B87D976}" dt="2026-01-07T19:50:25.971" v="2827" actId="21"/>
          <ac:spMkLst>
            <pc:docMk/>
            <pc:sldMk cId="1287186596" sldId="328"/>
            <ac:spMk id="3" creationId="{666AEE9A-D4E6-9052-8B3F-7B809E53E6C6}"/>
          </ac:spMkLst>
        </pc:spChg>
      </pc:sldChg>
      <pc:sldChg chg="mod modShow">
        <pc:chgData name="Delphine Senicourt" userId="67f98166-b2dc-44c3-bd8d-2e95fde2cc8b" providerId="ADAL" clId="{EFC8D142-F326-4517-93CC-03B90B87D976}" dt="2026-01-07T19:15:35.002" v="2" actId="729"/>
        <pc:sldMkLst>
          <pc:docMk/>
          <pc:sldMk cId="407581939" sldId="329"/>
        </pc:sldMkLst>
      </pc:sldChg>
      <pc:sldChg chg="modSp mod modShow">
        <pc:chgData name="Delphine Senicourt" userId="67f98166-b2dc-44c3-bd8d-2e95fde2cc8b" providerId="ADAL" clId="{EFC8D142-F326-4517-93CC-03B90B87D976}" dt="2026-01-07T19:20:33.115" v="72" actId="729"/>
        <pc:sldMkLst>
          <pc:docMk/>
          <pc:sldMk cId="3739618246" sldId="330"/>
        </pc:sldMkLst>
        <pc:spChg chg="mod">
          <ac:chgData name="Delphine Senicourt" userId="67f98166-b2dc-44c3-bd8d-2e95fde2cc8b" providerId="ADAL" clId="{EFC8D142-F326-4517-93CC-03B90B87D976}" dt="2026-01-07T19:20:24.195" v="71" actId="20577"/>
          <ac:spMkLst>
            <pc:docMk/>
            <pc:sldMk cId="3739618246" sldId="330"/>
            <ac:spMk id="3" creationId="{34E106A6-C36D-9D90-515F-9097AE08656C}"/>
          </ac:spMkLst>
        </pc:spChg>
        <pc:spChg chg="mod">
          <ac:chgData name="Delphine Senicourt" userId="67f98166-b2dc-44c3-bd8d-2e95fde2cc8b" providerId="ADAL" clId="{EFC8D142-F326-4517-93CC-03B90B87D976}" dt="2026-01-07T19:16:06.315" v="36" actId="20577"/>
          <ac:spMkLst>
            <pc:docMk/>
            <pc:sldMk cId="3739618246" sldId="330"/>
            <ac:spMk id="4" creationId="{1881D08B-96C3-F34B-A0E2-F8DEBF01CC59}"/>
          </ac:spMkLst>
        </pc:spChg>
      </pc:sldChg>
      <pc:sldChg chg="modSp add mod modAnim">
        <pc:chgData name="Delphine Senicourt" userId="67f98166-b2dc-44c3-bd8d-2e95fde2cc8b" providerId="ADAL" clId="{EFC8D142-F326-4517-93CC-03B90B87D976}" dt="2026-01-07T19:43:06.571" v="2278" actId="20577"/>
        <pc:sldMkLst>
          <pc:docMk/>
          <pc:sldMk cId="3149759324" sldId="331"/>
        </pc:sldMkLst>
        <pc:spChg chg="mod">
          <ac:chgData name="Delphine Senicourt" userId="67f98166-b2dc-44c3-bd8d-2e95fde2cc8b" providerId="ADAL" clId="{EFC8D142-F326-4517-93CC-03B90B87D976}" dt="2026-01-07T19:38:48.791" v="1498" actId="20577"/>
          <ac:spMkLst>
            <pc:docMk/>
            <pc:sldMk cId="3149759324" sldId="331"/>
            <ac:spMk id="2" creationId="{68AE4879-88F0-AD4B-D79A-C6E3194681FD}"/>
          </ac:spMkLst>
        </pc:spChg>
        <pc:spChg chg="mod">
          <ac:chgData name="Delphine Senicourt" userId="67f98166-b2dc-44c3-bd8d-2e95fde2cc8b" providerId="ADAL" clId="{EFC8D142-F326-4517-93CC-03B90B87D976}" dt="2026-01-07T19:43:06.571" v="2278" actId="20577"/>
          <ac:spMkLst>
            <pc:docMk/>
            <pc:sldMk cId="3149759324" sldId="331"/>
            <ac:spMk id="3" creationId="{CEEBB92E-19E0-A9A3-B8A2-1FB51B6EF104}"/>
          </ac:spMkLst>
        </pc:spChg>
      </pc:sldChg>
      <pc:sldChg chg="modSp add mod ord">
        <pc:chgData name="Delphine Senicourt" userId="67f98166-b2dc-44c3-bd8d-2e95fde2cc8b" providerId="ADAL" clId="{EFC8D142-F326-4517-93CC-03B90B87D976}" dt="2026-01-07T19:51:26.031" v="2906" actId="20577"/>
        <pc:sldMkLst>
          <pc:docMk/>
          <pc:sldMk cId="1048195699" sldId="332"/>
        </pc:sldMkLst>
        <pc:spChg chg="mod">
          <ac:chgData name="Delphine Senicourt" userId="67f98166-b2dc-44c3-bd8d-2e95fde2cc8b" providerId="ADAL" clId="{EFC8D142-F326-4517-93CC-03B90B87D976}" dt="2026-01-07T19:44:58.923" v="2292" actId="20577"/>
          <ac:spMkLst>
            <pc:docMk/>
            <pc:sldMk cId="1048195699" sldId="332"/>
            <ac:spMk id="2" creationId="{F3A9073E-998D-0A0B-5DEC-1CEDA4E7B79E}"/>
          </ac:spMkLst>
        </pc:spChg>
        <pc:spChg chg="mod">
          <ac:chgData name="Delphine Senicourt" userId="67f98166-b2dc-44c3-bd8d-2e95fde2cc8b" providerId="ADAL" clId="{EFC8D142-F326-4517-93CC-03B90B87D976}" dt="2026-01-07T19:51:26.031" v="2906" actId="20577"/>
          <ac:spMkLst>
            <pc:docMk/>
            <pc:sldMk cId="1048195699" sldId="332"/>
            <ac:spMk id="3" creationId="{EF4F70B1-0110-8857-4B14-EA9AEA36AE0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dirty="0"/>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F23061FF-53CE-4062-95CB-5EC71354EA65}" type="datetime1">
              <a:rPr lang="fr-FR" smtClean="0"/>
              <a:t>07/01/2026</a:t>
            </a:fld>
            <a:endParaRPr lang="fr-FR" dirty="0"/>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dirty="0"/>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7798501B-77B5-4365-9881-C6E19A3C1E42}" type="slidenum">
              <a:rPr lang="fr-FR" smtClean="0"/>
              <a:t>‹N°›</a:t>
            </a:fld>
            <a:endParaRPr lang="fr-FR" dirty="0"/>
          </a:p>
        </p:txBody>
      </p:sp>
    </p:spTree>
    <p:extLst>
      <p:ext uri="{BB962C8B-B14F-4D97-AF65-F5344CB8AC3E}">
        <p14:creationId xmlns:p14="http://schemas.microsoft.com/office/powerpoint/2010/main" val="2851456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1C45A1-B47E-47AB-A55D-B05B8103EBBA}" type="datetime1">
              <a:rPr lang="fr-FR" smtClean="0"/>
              <a:pPr/>
              <a:t>07/01/2026</a:t>
            </a:fld>
            <a:endParaRPr lang="fr-FR" dirty="0"/>
          </a:p>
        </p:txBody>
      </p:sp>
      <p:sp>
        <p:nvSpPr>
          <p:cNvPr id="4" name="Espace réservé d’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C8BD8E7-1312-41F3-99C4-6DA5AF891969}" type="slidenum">
              <a:rPr lang="fr-FR" noProof="0" smtClean="0"/>
              <a:t>‹N°›</a:t>
            </a:fld>
            <a:endParaRPr lang="fr-FR" noProof="0" dirty="0"/>
          </a:p>
        </p:txBody>
      </p:sp>
    </p:spTree>
    <p:extLst>
      <p:ext uri="{BB962C8B-B14F-4D97-AF65-F5344CB8AC3E}">
        <p14:creationId xmlns:p14="http://schemas.microsoft.com/office/powerpoint/2010/main" val="2892084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FC8BD8E7-1312-41F3-99C4-6DA5AF891969}" type="slidenum">
              <a:rPr lang="fr-FR" noProof="0" smtClean="0"/>
              <a:t>1</a:t>
            </a:fld>
            <a:endParaRPr lang="fr-FR" noProof="0" dirty="0"/>
          </a:p>
        </p:txBody>
      </p:sp>
    </p:spTree>
    <p:extLst>
      <p:ext uri="{BB962C8B-B14F-4D97-AF65-F5344CB8AC3E}">
        <p14:creationId xmlns:p14="http://schemas.microsoft.com/office/powerpoint/2010/main" val="360413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FC8BD8E7-1312-41F3-99C4-6DA5AF891969}" type="slidenum">
              <a:rPr lang="fr-FR" noProof="0" smtClean="0"/>
              <a:t>2</a:t>
            </a:fld>
            <a:endParaRPr lang="fr-FR" noProof="0" dirty="0"/>
          </a:p>
        </p:txBody>
      </p:sp>
    </p:spTree>
    <p:extLst>
      <p:ext uri="{BB962C8B-B14F-4D97-AF65-F5344CB8AC3E}">
        <p14:creationId xmlns:p14="http://schemas.microsoft.com/office/powerpoint/2010/main" val="1896247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FC8BD8E7-1312-41F3-99C4-6DA5AF891969}" type="slidenum">
              <a:rPr lang="fr-FR" noProof="0" smtClean="0"/>
              <a:t>3</a:t>
            </a:fld>
            <a:endParaRPr lang="fr-FR" noProof="0" dirty="0"/>
          </a:p>
        </p:txBody>
      </p:sp>
    </p:spTree>
    <p:extLst>
      <p:ext uri="{BB962C8B-B14F-4D97-AF65-F5344CB8AC3E}">
        <p14:creationId xmlns:p14="http://schemas.microsoft.com/office/powerpoint/2010/main" val="2620055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F354C-08EB-965E-C6B4-7B8D1A06153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FB6CB19-7A23-14FA-EE1B-36C17396F43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2AC404F-FCBE-44C9-0372-020DF8ECD33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A8BA4BDC-303F-F700-AAA3-8F6E12FD2B47}"/>
              </a:ext>
            </a:extLst>
          </p:cNvPr>
          <p:cNvSpPr>
            <a:spLocks noGrp="1"/>
          </p:cNvSpPr>
          <p:nvPr>
            <p:ph type="sldNum" sz="quarter" idx="10"/>
          </p:nvPr>
        </p:nvSpPr>
        <p:spPr/>
        <p:txBody>
          <a:bodyPr/>
          <a:lstStyle/>
          <a:p>
            <a:pPr rtl="0"/>
            <a:fld id="{FC8BD8E7-1312-41F3-99C4-6DA5AF891969}" type="slidenum">
              <a:rPr lang="fr-FR" noProof="0" smtClean="0"/>
              <a:t>5</a:t>
            </a:fld>
            <a:endParaRPr lang="fr-FR" noProof="0" dirty="0"/>
          </a:p>
        </p:txBody>
      </p:sp>
    </p:spTree>
    <p:extLst>
      <p:ext uri="{BB962C8B-B14F-4D97-AF65-F5344CB8AC3E}">
        <p14:creationId xmlns:p14="http://schemas.microsoft.com/office/powerpoint/2010/main" val="332343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17F55-88E7-A3A9-B1CA-CD4587628EA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A866CCD-8747-EA93-3B1E-4EBD930A646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91DF945-BB7F-35AC-B08C-21CBE7E52D38}"/>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BE5A0D2C-C75B-FC7E-4EC5-979DC8F4BBF8}"/>
              </a:ext>
            </a:extLst>
          </p:cNvPr>
          <p:cNvSpPr>
            <a:spLocks noGrp="1"/>
          </p:cNvSpPr>
          <p:nvPr>
            <p:ph type="sldNum" sz="quarter" idx="10"/>
          </p:nvPr>
        </p:nvSpPr>
        <p:spPr/>
        <p:txBody>
          <a:bodyPr/>
          <a:lstStyle/>
          <a:p>
            <a:pPr rtl="0"/>
            <a:fld id="{FC8BD8E7-1312-41F3-99C4-6DA5AF891969}" type="slidenum">
              <a:rPr lang="fr-FR" noProof="0" smtClean="0"/>
              <a:t>6</a:t>
            </a:fld>
            <a:endParaRPr lang="fr-FR" noProof="0" dirty="0"/>
          </a:p>
        </p:txBody>
      </p:sp>
    </p:spTree>
    <p:extLst>
      <p:ext uri="{BB962C8B-B14F-4D97-AF65-F5344CB8AC3E}">
        <p14:creationId xmlns:p14="http://schemas.microsoft.com/office/powerpoint/2010/main" val="3235585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E9865-4583-B591-861B-52D61186415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A1C16E9-E53F-762D-283E-234792BCE36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41E4689-AAD8-290A-45E7-ACFB7DD25B15}"/>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A09C43C-9A9C-CFAE-D6DC-EEC0AE1D4A25}"/>
              </a:ext>
            </a:extLst>
          </p:cNvPr>
          <p:cNvSpPr>
            <a:spLocks noGrp="1"/>
          </p:cNvSpPr>
          <p:nvPr>
            <p:ph type="sldNum" sz="quarter" idx="10"/>
          </p:nvPr>
        </p:nvSpPr>
        <p:spPr/>
        <p:txBody>
          <a:bodyPr/>
          <a:lstStyle/>
          <a:p>
            <a:pPr rtl="0"/>
            <a:fld id="{FC8BD8E7-1312-41F3-99C4-6DA5AF891969}" type="slidenum">
              <a:rPr lang="fr-FR" noProof="0" smtClean="0"/>
              <a:t>7</a:t>
            </a:fld>
            <a:endParaRPr lang="fr-FR" noProof="0" dirty="0"/>
          </a:p>
        </p:txBody>
      </p:sp>
    </p:spTree>
    <p:extLst>
      <p:ext uri="{BB962C8B-B14F-4D97-AF65-F5344CB8AC3E}">
        <p14:creationId xmlns:p14="http://schemas.microsoft.com/office/powerpoint/2010/main" val="4136371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35211-EC4C-AFA3-91DD-4EF95BBB7B3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F34646A-B648-9D09-5ACD-A027D11C6B7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F063C59-E990-A362-BA6D-9907F387C3BA}"/>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9FAFC259-0D5E-B175-F714-79CDFC1114B5}"/>
              </a:ext>
            </a:extLst>
          </p:cNvPr>
          <p:cNvSpPr>
            <a:spLocks noGrp="1"/>
          </p:cNvSpPr>
          <p:nvPr>
            <p:ph type="sldNum" sz="quarter" idx="10"/>
          </p:nvPr>
        </p:nvSpPr>
        <p:spPr/>
        <p:txBody>
          <a:bodyPr/>
          <a:lstStyle/>
          <a:p>
            <a:pPr rtl="0"/>
            <a:fld id="{FC8BD8E7-1312-41F3-99C4-6DA5AF891969}" type="slidenum">
              <a:rPr lang="fr-FR" noProof="0" smtClean="0"/>
              <a:t>8</a:t>
            </a:fld>
            <a:endParaRPr lang="fr-FR" noProof="0" dirty="0"/>
          </a:p>
        </p:txBody>
      </p:sp>
    </p:spTree>
    <p:extLst>
      <p:ext uri="{BB962C8B-B14F-4D97-AF65-F5344CB8AC3E}">
        <p14:creationId xmlns:p14="http://schemas.microsoft.com/office/powerpoint/2010/main" val="135842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96377-6A3C-154F-7768-65A53FB6C91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6607C44-D836-1338-DD43-51E1265A935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A8B138B-EFC4-8777-345E-53EA22961014}"/>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058FEB9B-DBFC-8EBA-EA4F-A90E00F02200}"/>
              </a:ext>
            </a:extLst>
          </p:cNvPr>
          <p:cNvSpPr>
            <a:spLocks noGrp="1"/>
          </p:cNvSpPr>
          <p:nvPr>
            <p:ph type="sldNum" sz="quarter" idx="10"/>
          </p:nvPr>
        </p:nvSpPr>
        <p:spPr/>
        <p:txBody>
          <a:bodyPr/>
          <a:lstStyle/>
          <a:p>
            <a:pPr rtl="0"/>
            <a:fld id="{FC8BD8E7-1312-41F3-99C4-6DA5AF891969}" type="slidenum">
              <a:rPr lang="fr-FR" noProof="0" smtClean="0"/>
              <a:t>9</a:t>
            </a:fld>
            <a:endParaRPr lang="fr-FR" noProof="0" dirty="0"/>
          </a:p>
        </p:txBody>
      </p:sp>
    </p:spTree>
    <p:extLst>
      <p:ext uri="{BB962C8B-B14F-4D97-AF65-F5344CB8AC3E}">
        <p14:creationId xmlns:p14="http://schemas.microsoft.com/office/powerpoint/2010/main" val="1238764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E6F7D-E21B-F13B-7ADE-E333C65C5AE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21D11DE-F9DD-E830-BB4F-357667B5ED5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DC38073-BDBA-AF23-27E4-891A30D2B375}"/>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C31447A5-D1FF-5627-2822-2DA3385DF835}"/>
              </a:ext>
            </a:extLst>
          </p:cNvPr>
          <p:cNvSpPr>
            <a:spLocks noGrp="1"/>
          </p:cNvSpPr>
          <p:nvPr>
            <p:ph type="sldNum" sz="quarter" idx="10"/>
          </p:nvPr>
        </p:nvSpPr>
        <p:spPr/>
        <p:txBody>
          <a:bodyPr/>
          <a:lstStyle/>
          <a:p>
            <a:pPr rtl="0"/>
            <a:fld id="{FC8BD8E7-1312-41F3-99C4-6DA5AF891969}" type="slidenum">
              <a:rPr lang="fr-FR" noProof="0" smtClean="0"/>
              <a:t>10</a:t>
            </a:fld>
            <a:endParaRPr lang="fr-FR" noProof="0" dirty="0"/>
          </a:p>
        </p:txBody>
      </p:sp>
    </p:spTree>
    <p:extLst>
      <p:ext uri="{BB962C8B-B14F-4D97-AF65-F5344CB8AC3E}">
        <p14:creationId xmlns:p14="http://schemas.microsoft.com/office/powerpoint/2010/main" val="2041400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290EE-B68E-019D-A71F-97266416EBB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53C6C96-C45E-5470-D5EF-60375363412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8FEFEE9-A90E-3E1C-8766-A1C8226701DF}"/>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7D3CAD9-2530-4E53-E200-63CD3E6F3DB8}"/>
              </a:ext>
            </a:extLst>
          </p:cNvPr>
          <p:cNvSpPr>
            <a:spLocks noGrp="1"/>
          </p:cNvSpPr>
          <p:nvPr>
            <p:ph type="sldNum" sz="quarter" idx="10"/>
          </p:nvPr>
        </p:nvSpPr>
        <p:spPr/>
        <p:txBody>
          <a:bodyPr/>
          <a:lstStyle/>
          <a:p>
            <a:pPr rtl="0"/>
            <a:fld id="{FC8BD8E7-1312-41F3-99C4-6DA5AF891969}" type="slidenum">
              <a:rPr lang="fr-FR" noProof="0" smtClean="0"/>
              <a:t>11</a:t>
            </a:fld>
            <a:endParaRPr lang="fr-FR" noProof="0" dirty="0"/>
          </a:p>
        </p:txBody>
      </p:sp>
    </p:spTree>
    <p:extLst>
      <p:ext uri="{BB962C8B-B14F-4D97-AF65-F5344CB8AC3E}">
        <p14:creationId xmlns:p14="http://schemas.microsoft.com/office/powerpoint/2010/main" val="3239994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281D5-E648-CE1E-11C2-9600416319C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8E913E1-62A2-3E0C-A892-F214F83DD8E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A0F9858-5F31-FA9C-3A72-46FFBCC377D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1490F57-7E72-47D6-24C6-6E4E232BEA85}"/>
              </a:ext>
            </a:extLst>
          </p:cNvPr>
          <p:cNvSpPr>
            <a:spLocks noGrp="1"/>
          </p:cNvSpPr>
          <p:nvPr>
            <p:ph type="sldNum" sz="quarter" idx="10"/>
          </p:nvPr>
        </p:nvSpPr>
        <p:spPr/>
        <p:txBody>
          <a:bodyPr/>
          <a:lstStyle/>
          <a:p>
            <a:pPr rtl="0"/>
            <a:fld id="{FC8BD8E7-1312-41F3-99C4-6DA5AF891969}" type="slidenum">
              <a:rPr lang="fr-FR" noProof="0" smtClean="0"/>
              <a:t>12</a:t>
            </a:fld>
            <a:endParaRPr lang="fr-FR" noProof="0" dirty="0"/>
          </a:p>
        </p:txBody>
      </p:sp>
    </p:spTree>
    <p:extLst>
      <p:ext uri="{BB962C8B-B14F-4D97-AF65-F5344CB8AC3E}">
        <p14:creationId xmlns:p14="http://schemas.microsoft.com/office/powerpoint/2010/main" val="282433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944D2-4F39-90D6-236E-903D67E9027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C69E1B6-14DB-F23B-35F3-FB6DEA6ADE1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F7BB9DE-83AC-950C-811F-F17E9BB26521}"/>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B0D3F3D0-0391-CED8-9022-7DF4E46EA237}"/>
              </a:ext>
            </a:extLst>
          </p:cNvPr>
          <p:cNvSpPr>
            <a:spLocks noGrp="1"/>
          </p:cNvSpPr>
          <p:nvPr>
            <p:ph type="sldNum" sz="quarter" idx="10"/>
          </p:nvPr>
        </p:nvSpPr>
        <p:spPr/>
        <p:txBody>
          <a:bodyPr/>
          <a:lstStyle/>
          <a:p>
            <a:pPr rtl="0"/>
            <a:fld id="{FC8BD8E7-1312-41F3-99C4-6DA5AF891969}" type="slidenum">
              <a:rPr lang="fr-FR" noProof="0" smtClean="0"/>
              <a:t>13</a:t>
            </a:fld>
            <a:endParaRPr lang="fr-FR" noProof="0" dirty="0"/>
          </a:p>
        </p:txBody>
      </p:sp>
    </p:spTree>
    <p:extLst>
      <p:ext uri="{BB962C8B-B14F-4D97-AF65-F5344CB8AC3E}">
        <p14:creationId xmlns:p14="http://schemas.microsoft.com/office/powerpoint/2010/main" val="1195721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C7C57-F279-A41C-0968-FEF6C7D609B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A8E767C-802D-11D6-DF62-E1ABAF9B2C6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35C3937-68A5-D7B8-A19B-DD03645BB0BA}"/>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4C90970-377D-A8AD-2CAF-4262BA94FE29}"/>
              </a:ext>
            </a:extLst>
          </p:cNvPr>
          <p:cNvSpPr>
            <a:spLocks noGrp="1"/>
          </p:cNvSpPr>
          <p:nvPr>
            <p:ph type="sldNum" sz="quarter" idx="10"/>
          </p:nvPr>
        </p:nvSpPr>
        <p:spPr/>
        <p:txBody>
          <a:bodyPr/>
          <a:lstStyle/>
          <a:p>
            <a:pPr rtl="0"/>
            <a:fld id="{FC8BD8E7-1312-41F3-99C4-6DA5AF891969}" type="slidenum">
              <a:rPr lang="fr-FR" noProof="0" smtClean="0"/>
              <a:t>17</a:t>
            </a:fld>
            <a:endParaRPr lang="fr-FR" noProof="0" dirty="0"/>
          </a:p>
        </p:txBody>
      </p:sp>
    </p:spTree>
    <p:extLst>
      <p:ext uri="{BB962C8B-B14F-4D97-AF65-F5344CB8AC3E}">
        <p14:creationId xmlns:p14="http://schemas.microsoft.com/office/powerpoint/2010/main" val="512762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pPr rtl="0"/>
            <a:fld id="{FC8BD8E7-1312-41F3-99C4-6DA5AF891969}" type="slidenum">
              <a:rPr lang="fr-FR" noProof="0" smtClean="0"/>
              <a:t>18</a:t>
            </a:fld>
            <a:endParaRPr lang="fr-FR" noProof="0" dirty="0"/>
          </a:p>
        </p:txBody>
      </p:sp>
    </p:spTree>
    <p:extLst>
      <p:ext uri="{BB962C8B-B14F-4D97-AF65-F5344CB8AC3E}">
        <p14:creationId xmlns:p14="http://schemas.microsoft.com/office/powerpoint/2010/main" val="18906636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B745A-6A89-1F9D-DECF-AB17E1C93AE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EF8F372-59F6-AD3B-3DD2-7779F5B9B7A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63C61C3-5E38-1F32-1F1A-2B3D3CF5E4D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4A5AB9E4-5588-0D6E-ADF8-047DFF71E1D8}"/>
              </a:ext>
            </a:extLst>
          </p:cNvPr>
          <p:cNvSpPr>
            <a:spLocks noGrp="1"/>
          </p:cNvSpPr>
          <p:nvPr>
            <p:ph type="sldNum" sz="quarter" idx="10"/>
          </p:nvPr>
        </p:nvSpPr>
        <p:spPr/>
        <p:txBody>
          <a:bodyPr/>
          <a:lstStyle/>
          <a:p>
            <a:pPr rtl="0"/>
            <a:fld id="{FC8BD8E7-1312-41F3-99C4-6DA5AF891969}" type="slidenum">
              <a:rPr lang="fr-FR" noProof="0" smtClean="0"/>
              <a:t>19</a:t>
            </a:fld>
            <a:endParaRPr lang="fr-FR" noProof="0" dirty="0"/>
          </a:p>
        </p:txBody>
      </p:sp>
    </p:spTree>
    <p:extLst>
      <p:ext uri="{BB962C8B-B14F-4D97-AF65-F5344CB8AC3E}">
        <p14:creationId xmlns:p14="http://schemas.microsoft.com/office/powerpoint/2010/main" val="4071951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B96B3-8E70-8173-353F-31AA7A15478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F0A8A2B-E662-5A36-C4BE-580F3458363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8352E34-BE97-1862-3665-B5BA3A24281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24BEADFF-C54B-CDBA-719F-6AF6044839BD}"/>
              </a:ext>
            </a:extLst>
          </p:cNvPr>
          <p:cNvSpPr>
            <a:spLocks noGrp="1"/>
          </p:cNvSpPr>
          <p:nvPr>
            <p:ph type="sldNum" sz="quarter" idx="10"/>
          </p:nvPr>
        </p:nvSpPr>
        <p:spPr/>
        <p:txBody>
          <a:bodyPr/>
          <a:lstStyle/>
          <a:p>
            <a:pPr rtl="0"/>
            <a:fld id="{FC8BD8E7-1312-41F3-99C4-6DA5AF891969}" type="slidenum">
              <a:rPr lang="fr-FR" noProof="0" smtClean="0"/>
              <a:t>20</a:t>
            </a:fld>
            <a:endParaRPr lang="fr-FR" noProof="0" dirty="0"/>
          </a:p>
        </p:txBody>
      </p:sp>
    </p:spTree>
    <p:extLst>
      <p:ext uri="{BB962C8B-B14F-4D97-AF65-F5344CB8AC3E}">
        <p14:creationId xmlns:p14="http://schemas.microsoft.com/office/powerpoint/2010/main" val="17502040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F0E42-BB3D-188F-FC84-0AD67B5AAA6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F7C1F23-A894-3A40-445A-B62E124728C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D08AD42-5F6B-87AE-8D45-5E4A1DCCE6E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5D3E249-E887-E4E7-2AAF-E15CB9C267DC}"/>
              </a:ext>
            </a:extLst>
          </p:cNvPr>
          <p:cNvSpPr>
            <a:spLocks noGrp="1"/>
          </p:cNvSpPr>
          <p:nvPr>
            <p:ph type="sldNum" sz="quarter" idx="10"/>
          </p:nvPr>
        </p:nvSpPr>
        <p:spPr/>
        <p:txBody>
          <a:bodyPr/>
          <a:lstStyle/>
          <a:p>
            <a:pPr rtl="0"/>
            <a:fld id="{FC8BD8E7-1312-41F3-99C4-6DA5AF891969}" type="slidenum">
              <a:rPr lang="fr-FR" noProof="0" smtClean="0"/>
              <a:t>21</a:t>
            </a:fld>
            <a:endParaRPr lang="fr-FR" noProof="0" dirty="0"/>
          </a:p>
        </p:txBody>
      </p:sp>
    </p:spTree>
    <p:extLst>
      <p:ext uri="{BB962C8B-B14F-4D97-AF65-F5344CB8AC3E}">
        <p14:creationId xmlns:p14="http://schemas.microsoft.com/office/powerpoint/2010/main" val="434918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pPr rtl="0"/>
            <a:fld id="{FC8BD8E7-1312-41F3-99C4-6DA5AF891969}" type="slidenum">
              <a:rPr lang="fr-FR" noProof="0" smtClean="0"/>
              <a:t>22</a:t>
            </a:fld>
            <a:endParaRPr lang="fr-FR" noProof="0" dirty="0"/>
          </a:p>
        </p:txBody>
      </p:sp>
    </p:spTree>
    <p:extLst>
      <p:ext uri="{BB962C8B-B14F-4D97-AF65-F5344CB8AC3E}">
        <p14:creationId xmlns:p14="http://schemas.microsoft.com/office/powerpoint/2010/main" val="35706818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17575-659D-0B0D-628A-B551E408972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DB10E5D-0904-04FE-F49D-35442F88E32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1737B49-5026-200E-644E-1FBF096D56EC}"/>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C31EEE5B-34F8-41E6-4E97-F9835EA7083A}"/>
              </a:ext>
            </a:extLst>
          </p:cNvPr>
          <p:cNvSpPr>
            <a:spLocks noGrp="1"/>
          </p:cNvSpPr>
          <p:nvPr>
            <p:ph type="sldNum" sz="quarter" idx="5"/>
          </p:nvPr>
        </p:nvSpPr>
        <p:spPr/>
        <p:txBody>
          <a:bodyPr/>
          <a:lstStyle/>
          <a:p>
            <a:pPr rtl="0"/>
            <a:fld id="{FC8BD8E7-1312-41F3-99C4-6DA5AF891969}" type="slidenum">
              <a:rPr lang="fr-FR" noProof="0" smtClean="0"/>
              <a:t>23</a:t>
            </a:fld>
            <a:endParaRPr lang="fr-FR" noProof="0" dirty="0"/>
          </a:p>
        </p:txBody>
      </p:sp>
    </p:spTree>
    <p:extLst>
      <p:ext uri="{BB962C8B-B14F-4D97-AF65-F5344CB8AC3E}">
        <p14:creationId xmlns:p14="http://schemas.microsoft.com/office/powerpoint/2010/main" val="23001701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35A8C-EFA0-9715-623D-81085454B7F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AC5E384-ED5E-FF26-3F83-AFEC7895551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E3800B0-5812-3724-4D0B-3D5B4B2AFE73}"/>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25ADB0F2-3AB9-CBEE-B954-50C2CBBA7E48}"/>
              </a:ext>
            </a:extLst>
          </p:cNvPr>
          <p:cNvSpPr>
            <a:spLocks noGrp="1"/>
          </p:cNvSpPr>
          <p:nvPr>
            <p:ph type="sldNum" sz="quarter" idx="10"/>
          </p:nvPr>
        </p:nvSpPr>
        <p:spPr/>
        <p:txBody>
          <a:bodyPr/>
          <a:lstStyle/>
          <a:p>
            <a:pPr rtl="0"/>
            <a:fld id="{FC8BD8E7-1312-41F3-99C4-6DA5AF891969}" type="slidenum">
              <a:rPr lang="fr-FR" noProof="0" smtClean="0"/>
              <a:t>24</a:t>
            </a:fld>
            <a:endParaRPr lang="fr-FR" noProof="0" dirty="0"/>
          </a:p>
        </p:txBody>
      </p:sp>
    </p:spTree>
    <p:extLst>
      <p:ext uri="{BB962C8B-B14F-4D97-AF65-F5344CB8AC3E}">
        <p14:creationId xmlns:p14="http://schemas.microsoft.com/office/powerpoint/2010/main" val="18468156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pPr rtl="0"/>
            <a:fld id="{FC8BD8E7-1312-41F3-99C4-6DA5AF891969}" type="slidenum">
              <a:rPr lang="fr-FR" noProof="0" smtClean="0"/>
              <a:t>25</a:t>
            </a:fld>
            <a:endParaRPr lang="fr-FR" noProof="0" dirty="0"/>
          </a:p>
        </p:txBody>
      </p:sp>
    </p:spTree>
    <p:extLst>
      <p:ext uri="{BB962C8B-B14F-4D97-AF65-F5344CB8AC3E}">
        <p14:creationId xmlns:p14="http://schemas.microsoft.com/office/powerpoint/2010/main" val="4760431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656BE-7BE2-1228-A360-B824D991F2B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42B3A68-8BE7-89B4-3389-381C7DA0DBD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958F786-1EB4-73EE-1FDA-64AA696105C5}"/>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5E6969E-FDA6-E18D-EC3E-9FCE47FE20C6}"/>
              </a:ext>
            </a:extLst>
          </p:cNvPr>
          <p:cNvSpPr>
            <a:spLocks noGrp="1"/>
          </p:cNvSpPr>
          <p:nvPr>
            <p:ph type="sldNum" sz="quarter" idx="10"/>
          </p:nvPr>
        </p:nvSpPr>
        <p:spPr/>
        <p:txBody>
          <a:bodyPr/>
          <a:lstStyle/>
          <a:p>
            <a:pPr rtl="0"/>
            <a:fld id="{FC8BD8E7-1312-41F3-99C4-6DA5AF891969}" type="slidenum">
              <a:rPr lang="fr-FR" noProof="0" smtClean="0"/>
              <a:t>26</a:t>
            </a:fld>
            <a:endParaRPr lang="fr-FR" noProof="0" dirty="0"/>
          </a:p>
        </p:txBody>
      </p:sp>
    </p:spTree>
    <p:extLst>
      <p:ext uri="{BB962C8B-B14F-4D97-AF65-F5344CB8AC3E}">
        <p14:creationId xmlns:p14="http://schemas.microsoft.com/office/powerpoint/2010/main" val="1424901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1FACB-CFF8-DC9F-A9A7-C6193C7D75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D2C638-F634-871C-0121-A1FBA59FBDF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2E8C0B2-9F5B-493A-67DF-A9F0581ADDB0}"/>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941843A7-F48E-94A9-70AC-C8DD2DE9E4B9}"/>
              </a:ext>
            </a:extLst>
          </p:cNvPr>
          <p:cNvSpPr>
            <a:spLocks noGrp="1"/>
          </p:cNvSpPr>
          <p:nvPr>
            <p:ph type="sldNum" sz="quarter" idx="10"/>
          </p:nvPr>
        </p:nvSpPr>
        <p:spPr/>
        <p:txBody>
          <a:bodyPr/>
          <a:lstStyle/>
          <a:p>
            <a:pPr rtl="0"/>
            <a:fld id="{FC8BD8E7-1312-41F3-99C4-6DA5AF891969}" type="slidenum">
              <a:rPr lang="fr-FR" noProof="0" smtClean="0"/>
              <a:t>27</a:t>
            </a:fld>
            <a:endParaRPr lang="fr-FR" noProof="0" dirty="0"/>
          </a:p>
        </p:txBody>
      </p:sp>
    </p:spTree>
    <p:extLst>
      <p:ext uri="{BB962C8B-B14F-4D97-AF65-F5344CB8AC3E}">
        <p14:creationId xmlns:p14="http://schemas.microsoft.com/office/powerpoint/2010/main" val="10572566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3D470-B686-CA3E-AB40-49B4C184337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EE0036B-751D-62B8-4E23-9045C949B36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D14E08B-8E12-659A-5E25-E09BB11267B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B620AFF6-BEDD-3616-0EDA-AB661B88BB69}"/>
              </a:ext>
            </a:extLst>
          </p:cNvPr>
          <p:cNvSpPr>
            <a:spLocks noGrp="1"/>
          </p:cNvSpPr>
          <p:nvPr>
            <p:ph type="sldNum" sz="quarter" idx="10"/>
          </p:nvPr>
        </p:nvSpPr>
        <p:spPr/>
        <p:txBody>
          <a:bodyPr/>
          <a:lstStyle/>
          <a:p>
            <a:pPr rtl="0"/>
            <a:fld id="{FC8BD8E7-1312-41F3-99C4-6DA5AF891969}" type="slidenum">
              <a:rPr lang="fr-FR" noProof="0" smtClean="0"/>
              <a:t>28</a:t>
            </a:fld>
            <a:endParaRPr lang="fr-FR" noProof="0" dirty="0"/>
          </a:p>
        </p:txBody>
      </p:sp>
    </p:spTree>
    <p:extLst>
      <p:ext uri="{BB962C8B-B14F-4D97-AF65-F5344CB8AC3E}">
        <p14:creationId xmlns:p14="http://schemas.microsoft.com/office/powerpoint/2010/main" val="5304920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F1CE1-4B60-A882-6D79-0CC99828C79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3A89227-56DF-CF1A-2579-CBC6ABBCBB2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60268F7-6D01-6C2E-8B33-628DCDBDA24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EBC2CD9-64F4-AC67-D679-734D647FF885}"/>
              </a:ext>
            </a:extLst>
          </p:cNvPr>
          <p:cNvSpPr>
            <a:spLocks noGrp="1"/>
          </p:cNvSpPr>
          <p:nvPr>
            <p:ph type="sldNum" sz="quarter" idx="10"/>
          </p:nvPr>
        </p:nvSpPr>
        <p:spPr/>
        <p:txBody>
          <a:bodyPr/>
          <a:lstStyle/>
          <a:p>
            <a:pPr rtl="0"/>
            <a:fld id="{FC8BD8E7-1312-41F3-99C4-6DA5AF891969}" type="slidenum">
              <a:rPr lang="fr-FR" noProof="0" smtClean="0"/>
              <a:t>29</a:t>
            </a:fld>
            <a:endParaRPr lang="fr-FR" noProof="0" dirty="0"/>
          </a:p>
        </p:txBody>
      </p:sp>
    </p:spTree>
    <p:extLst>
      <p:ext uri="{BB962C8B-B14F-4D97-AF65-F5344CB8AC3E}">
        <p14:creationId xmlns:p14="http://schemas.microsoft.com/office/powerpoint/2010/main" val="38624576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574A0-15B3-96AD-29AE-6BA35F06422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08000AD-ECBA-67C3-35C9-879FE3FC77C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2B4E076-24AC-6B62-13E2-787A02C1588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67E6578-AB64-B120-050B-0D0A55771482}"/>
              </a:ext>
            </a:extLst>
          </p:cNvPr>
          <p:cNvSpPr>
            <a:spLocks noGrp="1"/>
          </p:cNvSpPr>
          <p:nvPr>
            <p:ph type="sldNum" sz="quarter" idx="10"/>
          </p:nvPr>
        </p:nvSpPr>
        <p:spPr/>
        <p:txBody>
          <a:bodyPr/>
          <a:lstStyle/>
          <a:p>
            <a:pPr rtl="0"/>
            <a:fld id="{FC8BD8E7-1312-41F3-99C4-6DA5AF891969}" type="slidenum">
              <a:rPr lang="fr-FR" noProof="0" smtClean="0"/>
              <a:t>30</a:t>
            </a:fld>
            <a:endParaRPr lang="fr-FR" noProof="0" dirty="0"/>
          </a:p>
        </p:txBody>
      </p:sp>
    </p:spTree>
    <p:extLst>
      <p:ext uri="{BB962C8B-B14F-4D97-AF65-F5344CB8AC3E}">
        <p14:creationId xmlns:p14="http://schemas.microsoft.com/office/powerpoint/2010/main" val="9977605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38B16-C1D1-52BC-FFE2-0A6A5B50B6E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1074085-C3A1-A034-6B85-EC976F426D2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E8ECDFE-0EA4-78DB-1C67-F475FA392C87}"/>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9EBADE9-501E-36C9-6C65-171E57A680B0}"/>
              </a:ext>
            </a:extLst>
          </p:cNvPr>
          <p:cNvSpPr>
            <a:spLocks noGrp="1"/>
          </p:cNvSpPr>
          <p:nvPr>
            <p:ph type="sldNum" sz="quarter" idx="10"/>
          </p:nvPr>
        </p:nvSpPr>
        <p:spPr/>
        <p:txBody>
          <a:bodyPr/>
          <a:lstStyle/>
          <a:p>
            <a:pPr rtl="0"/>
            <a:fld id="{FC8BD8E7-1312-41F3-99C4-6DA5AF891969}" type="slidenum">
              <a:rPr lang="fr-FR" noProof="0" smtClean="0"/>
              <a:t>31</a:t>
            </a:fld>
            <a:endParaRPr lang="fr-FR" noProof="0" dirty="0"/>
          </a:p>
        </p:txBody>
      </p:sp>
    </p:spTree>
    <p:extLst>
      <p:ext uri="{BB962C8B-B14F-4D97-AF65-F5344CB8AC3E}">
        <p14:creationId xmlns:p14="http://schemas.microsoft.com/office/powerpoint/2010/main" val="9361036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315A5-94D5-6F93-080B-2E5A4CC5F49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C3BBD4B-265A-6A51-D08A-8D093594686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8571066-A17D-BAC2-2511-130DCC2247A4}"/>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DA5FF0E6-0A91-F50E-4B18-8D8F26AC5187}"/>
              </a:ext>
            </a:extLst>
          </p:cNvPr>
          <p:cNvSpPr>
            <a:spLocks noGrp="1"/>
          </p:cNvSpPr>
          <p:nvPr>
            <p:ph type="sldNum" sz="quarter" idx="10"/>
          </p:nvPr>
        </p:nvSpPr>
        <p:spPr/>
        <p:txBody>
          <a:bodyPr/>
          <a:lstStyle/>
          <a:p>
            <a:pPr rtl="0"/>
            <a:fld id="{FC8BD8E7-1312-41F3-99C4-6DA5AF891969}" type="slidenum">
              <a:rPr lang="fr-FR" noProof="0" smtClean="0"/>
              <a:t>32</a:t>
            </a:fld>
            <a:endParaRPr lang="fr-FR" noProof="0" dirty="0"/>
          </a:p>
        </p:txBody>
      </p:sp>
    </p:spTree>
    <p:extLst>
      <p:ext uri="{BB962C8B-B14F-4D97-AF65-F5344CB8AC3E}">
        <p14:creationId xmlns:p14="http://schemas.microsoft.com/office/powerpoint/2010/main" val="29778921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44C7E-5839-ED38-0792-C2EAAB8965A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D38C4D6-0623-A358-797D-CBF066233A4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976B5A7-7D54-591A-1478-2C1D44096154}"/>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80F8559-8DCD-110C-D6BE-1D3FE4A67948}"/>
              </a:ext>
            </a:extLst>
          </p:cNvPr>
          <p:cNvSpPr>
            <a:spLocks noGrp="1"/>
          </p:cNvSpPr>
          <p:nvPr>
            <p:ph type="sldNum" sz="quarter" idx="10"/>
          </p:nvPr>
        </p:nvSpPr>
        <p:spPr/>
        <p:txBody>
          <a:bodyPr/>
          <a:lstStyle/>
          <a:p>
            <a:pPr rtl="0"/>
            <a:fld id="{FC8BD8E7-1312-41F3-99C4-6DA5AF891969}" type="slidenum">
              <a:rPr lang="fr-FR" noProof="0" smtClean="0"/>
              <a:t>33</a:t>
            </a:fld>
            <a:endParaRPr lang="fr-FR" noProof="0" dirty="0"/>
          </a:p>
        </p:txBody>
      </p:sp>
    </p:spTree>
    <p:extLst>
      <p:ext uri="{BB962C8B-B14F-4D97-AF65-F5344CB8AC3E}">
        <p14:creationId xmlns:p14="http://schemas.microsoft.com/office/powerpoint/2010/main" val="32022253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35571-FDD2-68A4-E02E-3874C7DB313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46850C8-1A16-4BBE-E1D1-1FF6D8F26DB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48D3862-8E57-1C6E-4079-10BB4EA3E8A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7923B38-6C5E-58A3-F24C-A1D99176A758}"/>
              </a:ext>
            </a:extLst>
          </p:cNvPr>
          <p:cNvSpPr>
            <a:spLocks noGrp="1"/>
          </p:cNvSpPr>
          <p:nvPr>
            <p:ph type="sldNum" sz="quarter" idx="10"/>
          </p:nvPr>
        </p:nvSpPr>
        <p:spPr/>
        <p:txBody>
          <a:bodyPr/>
          <a:lstStyle/>
          <a:p>
            <a:pPr rtl="0"/>
            <a:fld id="{FC8BD8E7-1312-41F3-99C4-6DA5AF891969}" type="slidenum">
              <a:rPr lang="fr-FR" noProof="0" smtClean="0"/>
              <a:t>34</a:t>
            </a:fld>
            <a:endParaRPr lang="fr-FR" noProof="0" dirty="0"/>
          </a:p>
        </p:txBody>
      </p:sp>
    </p:spTree>
    <p:extLst>
      <p:ext uri="{BB962C8B-B14F-4D97-AF65-F5344CB8AC3E}">
        <p14:creationId xmlns:p14="http://schemas.microsoft.com/office/powerpoint/2010/main" val="22558719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76E33-CEC0-07B7-6C1F-9698CE4F734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6275541-0147-144D-45B9-26ACFF947AA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82CC77E-A931-7F9A-A519-F4DA7F520B1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A59630E-3FBF-4B30-F8BF-660C71F6A4D7}"/>
              </a:ext>
            </a:extLst>
          </p:cNvPr>
          <p:cNvSpPr>
            <a:spLocks noGrp="1"/>
          </p:cNvSpPr>
          <p:nvPr>
            <p:ph type="sldNum" sz="quarter" idx="10"/>
          </p:nvPr>
        </p:nvSpPr>
        <p:spPr/>
        <p:txBody>
          <a:bodyPr/>
          <a:lstStyle/>
          <a:p>
            <a:pPr rtl="0"/>
            <a:fld id="{FC8BD8E7-1312-41F3-99C4-6DA5AF891969}" type="slidenum">
              <a:rPr lang="fr-FR" noProof="0" smtClean="0"/>
              <a:t>35</a:t>
            </a:fld>
            <a:endParaRPr lang="fr-FR" noProof="0" dirty="0"/>
          </a:p>
        </p:txBody>
      </p:sp>
    </p:spTree>
    <p:extLst>
      <p:ext uri="{BB962C8B-B14F-4D97-AF65-F5344CB8AC3E}">
        <p14:creationId xmlns:p14="http://schemas.microsoft.com/office/powerpoint/2010/main" val="33392674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05251-ED4D-2984-BCE7-AA26470F867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6D3E51B-66E3-7A87-9035-8A2AE3B0B26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4C4B08A-133A-313C-BAD4-7A77DA197EA8}"/>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07F00312-FA2D-CB64-5F5F-B467755397A3}"/>
              </a:ext>
            </a:extLst>
          </p:cNvPr>
          <p:cNvSpPr>
            <a:spLocks noGrp="1"/>
          </p:cNvSpPr>
          <p:nvPr>
            <p:ph type="sldNum" sz="quarter" idx="10"/>
          </p:nvPr>
        </p:nvSpPr>
        <p:spPr/>
        <p:txBody>
          <a:bodyPr/>
          <a:lstStyle/>
          <a:p>
            <a:pPr rtl="0"/>
            <a:fld id="{FC8BD8E7-1312-41F3-99C4-6DA5AF891969}" type="slidenum">
              <a:rPr lang="fr-FR" noProof="0" smtClean="0"/>
              <a:t>36</a:t>
            </a:fld>
            <a:endParaRPr lang="fr-FR" noProof="0" dirty="0"/>
          </a:p>
        </p:txBody>
      </p:sp>
    </p:spTree>
    <p:extLst>
      <p:ext uri="{BB962C8B-B14F-4D97-AF65-F5344CB8AC3E}">
        <p14:creationId xmlns:p14="http://schemas.microsoft.com/office/powerpoint/2010/main" val="11340608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C9B6A-89A3-C0CE-60B5-E0B4CE3151B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D85706B-7767-43C7-4DA3-938AB89A9DB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4782B07-935A-AE7F-6818-64C296075343}"/>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FA51A34-5BE3-2138-0FF0-F46B54DF3B6C}"/>
              </a:ext>
            </a:extLst>
          </p:cNvPr>
          <p:cNvSpPr>
            <a:spLocks noGrp="1"/>
          </p:cNvSpPr>
          <p:nvPr>
            <p:ph type="sldNum" sz="quarter" idx="10"/>
          </p:nvPr>
        </p:nvSpPr>
        <p:spPr/>
        <p:txBody>
          <a:bodyPr/>
          <a:lstStyle/>
          <a:p>
            <a:pPr rtl="0"/>
            <a:fld id="{FC8BD8E7-1312-41F3-99C4-6DA5AF891969}" type="slidenum">
              <a:rPr lang="fr-FR" noProof="0" smtClean="0"/>
              <a:t>37</a:t>
            </a:fld>
            <a:endParaRPr lang="fr-FR" noProof="0" dirty="0"/>
          </a:p>
        </p:txBody>
      </p:sp>
    </p:spTree>
    <p:extLst>
      <p:ext uri="{BB962C8B-B14F-4D97-AF65-F5344CB8AC3E}">
        <p14:creationId xmlns:p14="http://schemas.microsoft.com/office/powerpoint/2010/main" val="2386272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69CB9-36E3-D65F-90E0-377626F6231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FBCD778-FECC-2464-99BD-1EC1F458595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D89C9B4-1E0E-74E0-C42A-CDF21B2778DA}"/>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C022A254-B09C-CBD6-867A-2C0C594FF621}"/>
              </a:ext>
            </a:extLst>
          </p:cNvPr>
          <p:cNvSpPr>
            <a:spLocks noGrp="1"/>
          </p:cNvSpPr>
          <p:nvPr>
            <p:ph type="sldNum" sz="quarter" idx="10"/>
          </p:nvPr>
        </p:nvSpPr>
        <p:spPr/>
        <p:txBody>
          <a:bodyPr/>
          <a:lstStyle/>
          <a:p>
            <a:pPr rtl="0"/>
            <a:fld id="{FC8BD8E7-1312-41F3-99C4-6DA5AF891969}" type="slidenum">
              <a:rPr lang="fr-FR" noProof="0" smtClean="0"/>
              <a:t>38</a:t>
            </a:fld>
            <a:endParaRPr lang="fr-FR" noProof="0" dirty="0"/>
          </a:p>
        </p:txBody>
      </p:sp>
    </p:spTree>
    <p:extLst>
      <p:ext uri="{BB962C8B-B14F-4D97-AF65-F5344CB8AC3E}">
        <p14:creationId xmlns:p14="http://schemas.microsoft.com/office/powerpoint/2010/main" val="29884386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D604D-6A26-C5D2-CF2F-E3C9B7E39A5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B867845-311E-CD78-6954-BACE93CCBFC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751E831-317C-0A39-B132-41DDB689E6EA}"/>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D647122-86DE-AE7D-35A5-E41905AF7BD7}"/>
              </a:ext>
            </a:extLst>
          </p:cNvPr>
          <p:cNvSpPr>
            <a:spLocks noGrp="1"/>
          </p:cNvSpPr>
          <p:nvPr>
            <p:ph type="sldNum" sz="quarter" idx="10"/>
          </p:nvPr>
        </p:nvSpPr>
        <p:spPr/>
        <p:txBody>
          <a:bodyPr/>
          <a:lstStyle/>
          <a:p>
            <a:pPr rtl="0"/>
            <a:fld id="{FC8BD8E7-1312-41F3-99C4-6DA5AF891969}" type="slidenum">
              <a:rPr lang="fr-FR" noProof="0" smtClean="0"/>
              <a:t>41</a:t>
            </a:fld>
            <a:endParaRPr lang="fr-FR" noProof="0" dirty="0"/>
          </a:p>
        </p:txBody>
      </p:sp>
    </p:spTree>
    <p:extLst>
      <p:ext uri="{BB962C8B-B14F-4D97-AF65-F5344CB8AC3E}">
        <p14:creationId xmlns:p14="http://schemas.microsoft.com/office/powerpoint/2010/main" val="32062977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D8423-4179-12AA-73C4-279D7686AC2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CDD670C-2892-69BF-497E-DD7AC344C99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6D9FAA6-A05B-BC32-B5EE-FA350C8E5613}"/>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282825A4-38E7-B5E0-4AFC-63227E431EE3}"/>
              </a:ext>
            </a:extLst>
          </p:cNvPr>
          <p:cNvSpPr>
            <a:spLocks noGrp="1"/>
          </p:cNvSpPr>
          <p:nvPr>
            <p:ph type="sldNum" sz="quarter" idx="10"/>
          </p:nvPr>
        </p:nvSpPr>
        <p:spPr/>
        <p:txBody>
          <a:bodyPr/>
          <a:lstStyle/>
          <a:p>
            <a:pPr rtl="0"/>
            <a:fld id="{FC8BD8E7-1312-41F3-99C4-6DA5AF891969}" type="slidenum">
              <a:rPr lang="fr-FR" noProof="0" smtClean="0"/>
              <a:t>42</a:t>
            </a:fld>
            <a:endParaRPr lang="fr-FR" noProof="0" dirty="0"/>
          </a:p>
        </p:txBody>
      </p:sp>
    </p:spTree>
    <p:extLst>
      <p:ext uri="{BB962C8B-B14F-4D97-AF65-F5344CB8AC3E}">
        <p14:creationId xmlns:p14="http://schemas.microsoft.com/office/powerpoint/2010/main" val="12455704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FA286-ED79-3201-F8B3-6BD9456FF23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79BCB73-49AE-1596-EE5E-678ABE147FB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2DCC833-1420-D308-3607-2712ADCB6209}"/>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D2A91581-196C-1288-7FDF-5615C0941BFA}"/>
              </a:ext>
            </a:extLst>
          </p:cNvPr>
          <p:cNvSpPr>
            <a:spLocks noGrp="1"/>
          </p:cNvSpPr>
          <p:nvPr>
            <p:ph type="sldNum" sz="quarter" idx="10"/>
          </p:nvPr>
        </p:nvSpPr>
        <p:spPr/>
        <p:txBody>
          <a:bodyPr/>
          <a:lstStyle/>
          <a:p>
            <a:pPr rtl="0"/>
            <a:fld id="{FC8BD8E7-1312-41F3-99C4-6DA5AF891969}" type="slidenum">
              <a:rPr lang="fr-FR" noProof="0" smtClean="0"/>
              <a:t>43</a:t>
            </a:fld>
            <a:endParaRPr lang="fr-FR" noProof="0" dirty="0"/>
          </a:p>
        </p:txBody>
      </p:sp>
    </p:spTree>
    <p:extLst>
      <p:ext uri="{BB962C8B-B14F-4D97-AF65-F5344CB8AC3E}">
        <p14:creationId xmlns:p14="http://schemas.microsoft.com/office/powerpoint/2010/main" val="30814811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930CC-F247-B804-5E7A-90BEA42C31C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2D13510-2071-7D15-6433-2735B632840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35660ED-9884-A47D-B35F-7529D8D39348}"/>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67B0CCE-FB9B-5C0E-5963-A15EB32C9530}"/>
              </a:ext>
            </a:extLst>
          </p:cNvPr>
          <p:cNvSpPr>
            <a:spLocks noGrp="1"/>
          </p:cNvSpPr>
          <p:nvPr>
            <p:ph type="sldNum" sz="quarter" idx="10"/>
          </p:nvPr>
        </p:nvSpPr>
        <p:spPr/>
        <p:txBody>
          <a:bodyPr/>
          <a:lstStyle/>
          <a:p>
            <a:pPr rtl="0"/>
            <a:fld id="{FC8BD8E7-1312-41F3-99C4-6DA5AF891969}" type="slidenum">
              <a:rPr lang="fr-FR" noProof="0" smtClean="0"/>
              <a:t>44</a:t>
            </a:fld>
            <a:endParaRPr lang="fr-FR" noProof="0" dirty="0"/>
          </a:p>
        </p:txBody>
      </p:sp>
    </p:spTree>
    <p:extLst>
      <p:ext uri="{BB962C8B-B14F-4D97-AF65-F5344CB8AC3E}">
        <p14:creationId xmlns:p14="http://schemas.microsoft.com/office/powerpoint/2010/main" val="10651923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53D25-B989-0253-53B4-6D5DB5394EE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25736E8-EE19-9C8F-28A2-A63755C8494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6120B2A-E1B6-52A7-B0BF-35FC5060FFE8}"/>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B525583-766E-5363-DCF9-E0CAF1E3DF61}"/>
              </a:ext>
            </a:extLst>
          </p:cNvPr>
          <p:cNvSpPr>
            <a:spLocks noGrp="1"/>
          </p:cNvSpPr>
          <p:nvPr>
            <p:ph type="sldNum" sz="quarter" idx="10"/>
          </p:nvPr>
        </p:nvSpPr>
        <p:spPr/>
        <p:txBody>
          <a:bodyPr/>
          <a:lstStyle/>
          <a:p>
            <a:pPr rtl="0"/>
            <a:fld id="{FC8BD8E7-1312-41F3-99C4-6DA5AF891969}" type="slidenum">
              <a:rPr lang="fr-FR" noProof="0" smtClean="0"/>
              <a:t>45</a:t>
            </a:fld>
            <a:endParaRPr lang="fr-FR" noProof="0" dirty="0"/>
          </a:p>
        </p:txBody>
      </p:sp>
    </p:spTree>
    <p:extLst>
      <p:ext uri="{BB962C8B-B14F-4D97-AF65-F5344CB8AC3E}">
        <p14:creationId xmlns:p14="http://schemas.microsoft.com/office/powerpoint/2010/main" val="743806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accent1">
            <a:lumMod val="7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ctrTitle"/>
          </p:nvPr>
        </p:nvSpPr>
        <p:spPr>
          <a:xfrm>
            <a:off x="838200" y="1548245"/>
            <a:ext cx="10515600" cy="2240280"/>
          </a:xfrm>
        </p:spPr>
        <p:txBody>
          <a:bodyPr rtlCol="0" anchor="b">
            <a:normAutofit/>
          </a:bodyPr>
          <a:lstStyle>
            <a:lvl1pPr algn="ctr">
              <a:defRPr sz="4400">
                <a:solidFill>
                  <a:schemeClr val="bg1"/>
                </a:solidFill>
              </a:defRPr>
            </a:lvl1pPr>
          </a:lstStyle>
          <a:p>
            <a:pPr rtl="0"/>
            <a:r>
              <a:rPr lang="fr-FR" noProof="0"/>
              <a:t>Modifiez le style du titre</a:t>
            </a:r>
            <a:endParaRPr lang="fr-FR" noProof="0" dirty="0"/>
          </a:p>
        </p:txBody>
      </p:sp>
      <p:sp>
        <p:nvSpPr>
          <p:cNvPr id="3" name="Sous-titre 2"/>
          <p:cNvSpPr>
            <a:spLocks noGrp="1"/>
          </p:cNvSpPr>
          <p:nvPr>
            <p:ph type="subTitle" idx="1"/>
          </p:nvPr>
        </p:nvSpPr>
        <p:spPr>
          <a:xfrm>
            <a:off x="838200" y="3854659"/>
            <a:ext cx="10515600" cy="1143000"/>
          </a:xfrm>
        </p:spPr>
        <p:txBody>
          <a:bodyPr rtlCol="0">
            <a:normAutofit/>
          </a:bodyPr>
          <a:lstStyle>
            <a:lvl1pPr marL="0" indent="0" algn="ctr">
              <a:buNone/>
              <a:defRPr sz="2000" cap="all"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noProof="0"/>
              <a:t>Modifiez le style des sous-titres du masque</a:t>
            </a:r>
            <a:endParaRPr lang="fr-FR" noProof="0" dirty="0"/>
          </a:p>
        </p:txBody>
      </p:sp>
    </p:spTree>
    <p:extLst>
      <p:ext uri="{BB962C8B-B14F-4D97-AF65-F5344CB8AC3E}">
        <p14:creationId xmlns:p14="http://schemas.microsoft.com/office/powerpoint/2010/main" val="7988627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avec images">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4800600"/>
            <a:ext cx="12192000" cy="2057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ctrTitle"/>
          </p:nvPr>
        </p:nvSpPr>
        <p:spPr>
          <a:xfrm>
            <a:off x="533400" y="5084483"/>
            <a:ext cx="11125200" cy="914400"/>
          </a:xfrm>
        </p:spPr>
        <p:txBody>
          <a:bodyPr rtlCol="0" anchor="b">
            <a:normAutofit/>
          </a:bodyPr>
          <a:lstStyle>
            <a:lvl1pPr algn="ctr">
              <a:defRPr sz="4400" spc="-50" baseline="0">
                <a:solidFill>
                  <a:schemeClr val="bg1"/>
                </a:solidFill>
              </a:defRPr>
            </a:lvl1pPr>
          </a:lstStyle>
          <a:p>
            <a:pPr rtl="0"/>
            <a:r>
              <a:rPr lang="fr-FR" noProof="0"/>
              <a:t>Modifiez le style du titre</a:t>
            </a:r>
            <a:endParaRPr lang="fr-FR" noProof="0" dirty="0"/>
          </a:p>
        </p:txBody>
      </p:sp>
      <p:sp>
        <p:nvSpPr>
          <p:cNvPr id="9" name="Espace réservé d’image 2" descr="Espace réservé vide pour ajouter une image. Cliquez sur l’espace réservé et sélectionnez l’image à ajouter"/>
          <p:cNvSpPr>
            <a:spLocks noGrp="1"/>
          </p:cNvSpPr>
          <p:nvPr>
            <p:ph type="pic" idx="10"/>
          </p:nvPr>
        </p:nvSpPr>
        <p:spPr>
          <a:xfrm>
            <a:off x="1" y="1"/>
            <a:ext cx="4023360" cy="4745736"/>
          </a:xfrm>
        </p:spPr>
        <p:txBody>
          <a:bodyPr tIns="4572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a:t>Cliquez sur l'icône pour ajouter une image</a:t>
            </a:r>
            <a:endParaRPr lang="fr-FR" noProof="0" dirty="0"/>
          </a:p>
        </p:txBody>
      </p:sp>
      <p:sp>
        <p:nvSpPr>
          <p:cNvPr id="13" name="Espace réservé d’image 2" descr="Espace réservé vide pour ajouter une image. Cliquez sur l’espace réservé et sélectionnez l’image à ajouter"/>
          <p:cNvSpPr>
            <a:spLocks noGrp="1"/>
          </p:cNvSpPr>
          <p:nvPr>
            <p:ph type="pic" idx="11"/>
          </p:nvPr>
        </p:nvSpPr>
        <p:spPr>
          <a:xfrm>
            <a:off x="4084320" y="1"/>
            <a:ext cx="4023360" cy="4745736"/>
          </a:xfrm>
        </p:spPr>
        <p:txBody>
          <a:bodyPr tIns="4572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a:t>Cliquez sur l'icône pour ajouter une image</a:t>
            </a:r>
            <a:endParaRPr lang="fr-FR" noProof="0" dirty="0"/>
          </a:p>
        </p:txBody>
      </p:sp>
      <p:sp>
        <p:nvSpPr>
          <p:cNvPr id="14" name="Espace réservé d’image 2" descr="Espace réservé vide pour ajouter une image. Cliquez sur l’espace réservé et sélectionnez l’image à ajouter"/>
          <p:cNvSpPr>
            <a:spLocks noGrp="1"/>
          </p:cNvSpPr>
          <p:nvPr>
            <p:ph type="pic" idx="12"/>
          </p:nvPr>
        </p:nvSpPr>
        <p:spPr>
          <a:xfrm>
            <a:off x="8168640" y="1"/>
            <a:ext cx="4023360" cy="4745736"/>
          </a:xfrm>
        </p:spPr>
        <p:txBody>
          <a:bodyPr tIns="4572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a:t>Cliquez sur l'icône pour ajouter une image</a:t>
            </a:r>
            <a:endParaRPr lang="fr-FR" noProof="0" dirty="0"/>
          </a:p>
        </p:txBody>
      </p:sp>
      <p:sp>
        <p:nvSpPr>
          <p:cNvPr id="3" name="Sous-titre 2"/>
          <p:cNvSpPr>
            <a:spLocks noGrp="1"/>
          </p:cNvSpPr>
          <p:nvPr>
            <p:ph type="subTitle" idx="1"/>
          </p:nvPr>
        </p:nvSpPr>
        <p:spPr>
          <a:xfrm>
            <a:off x="533400" y="6043123"/>
            <a:ext cx="11125200" cy="571500"/>
          </a:xfrm>
        </p:spPr>
        <p:txBody>
          <a:bodyPr rtlCol="0">
            <a:normAutofit/>
          </a:bodyPr>
          <a:lstStyle>
            <a:lvl1pPr marL="0" indent="0" algn="ctr">
              <a:spcBef>
                <a:spcPts val="0"/>
              </a:spcBef>
              <a:buNone/>
              <a:defRPr sz="2000" cap="all"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noProof="0"/>
              <a:t>Modifiez le style des sous-titres du masque</a:t>
            </a:r>
            <a:endParaRPr lang="fr-FR" noProof="0" dirty="0"/>
          </a:p>
        </p:txBody>
      </p:sp>
    </p:spTree>
    <p:extLst>
      <p:ext uri="{BB962C8B-B14F-4D97-AF65-F5344CB8AC3E}">
        <p14:creationId xmlns:p14="http://schemas.microsoft.com/office/powerpoint/2010/main" val="14637454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contenu 2"/>
          <p:cNvSpPr>
            <a:spLocks noGrp="1"/>
          </p:cNvSpPr>
          <p:nvPr>
            <p:ph idx="1"/>
          </p:nvPr>
        </p:nvSpPr>
        <p:spPr/>
        <p:txBody>
          <a:bodyPr rtlCol="0"/>
          <a:lstStyle>
            <a:lvl1pPr>
              <a:defRPr/>
            </a:lvl1pPr>
            <a:lvl5pPr>
              <a:defRPr/>
            </a:lvl5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5" name="Espace réservé du pied de page 4"/>
          <p:cNvSpPr>
            <a:spLocks noGrp="1"/>
          </p:cNvSpPr>
          <p:nvPr>
            <p:ph type="ftr" sz="quarter" idx="11"/>
          </p:nvPr>
        </p:nvSpPr>
        <p:spPr/>
        <p:txBody>
          <a:bodyPr rtlCol="0"/>
          <a:lstStyle/>
          <a:p>
            <a:pPr rtl="0"/>
            <a:r>
              <a:rPr lang="fr-FR" noProof="0" dirty="0"/>
              <a:t>Ajouter un pied de page</a:t>
            </a:r>
          </a:p>
        </p:txBody>
      </p:sp>
      <p:sp>
        <p:nvSpPr>
          <p:cNvPr id="4" name="Espace réservé de la date 3"/>
          <p:cNvSpPr>
            <a:spLocks noGrp="1"/>
          </p:cNvSpPr>
          <p:nvPr>
            <p:ph type="dt" sz="half" idx="10"/>
          </p:nvPr>
        </p:nvSpPr>
        <p:spPr/>
        <p:txBody>
          <a:bodyPr rtlCol="0"/>
          <a:lstStyle>
            <a:lvl1pPr>
              <a:defRPr/>
            </a:lvl1pPr>
          </a:lstStyle>
          <a:p>
            <a:fld id="{C16C14E2-0D85-4FB4-903B-05ADFDA2267A}" type="datetime1">
              <a:rPr lang="fr-FR" smtClean="0"/>
              <a:pPr/>
              <a:t>07/01/2026</a:t>
            </a:fld>
            <a:endParaRPr lang="fr-FR" dirty="0"/>
          </a:p>
        </p:txBody>
      </p:sp>
      <p:sp>
        <p:nvSpPr>
          <p:cNvPr id="6" name="Espace réservé du numéro de diapositive 5"/>
          <p:cNvSpPr>
            <a:spLocks noGrp="1"/>
          </p:cNvSpPr>
          <p:nvPr>
            <p:ph type="sldNum" sz="quarter" idx="12"/>
          </p:nvPr>
        </p:nvSpPr>
        <p:spPr/>
        <p:txBody>
          <a:bodyPr rtlCol="0"/>
          <a:lstStyle/>
          <a:p>
            <a:pPr rtl="0"/>
            <a:fld id="{E31375A4-56A4-47D6-9801-1991572033F7}" type="slidenum">
              <a:rPr lang="fr-FR" noProof="0" smtClean="0"/>
              <a:t>‹N°›</a:t>
            </a:fld>
            <a:endParaRPr lang="fr-FR" noProof="0" dirty="0"/>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En-tête de section">
    <p:bg>
      <p:bgPr>
        <a:solidFill>
          <a:schemeClr val="accent1">
            <a:lumMod val="75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title"/>
          </p:nvPr>
        </p:nvSpPr>
        <p:spPr>
          <a:xfrm>
            <a:off x="831850" y="2483427"/>
            <a:ext cx="10515600" cy="2743200"/>
          </a:xfrm>
        </p:spPr>
        <p:txBody>
          <a:bodyPr rtlCol="0" anchor="b">
            <a:normAutofit/>
          </a:bodyPr>
          <a:lstStyle>
            <a:lvl1pPr algn="ctr">
              <a:defRPr sz="4400" spc="-50" baseline="0">
                <a:solidFill>
                  <a:schemeClr val="bg1"/>
                </a:solidFill>
              </a:defRPr>
            </a:lvl1pPr>
          </a:lstStyle>
          <a:p>
            <a:pPr rtl="0"/>
            <a:r>
              <a:rPr lang="fr-FR" noProof="0"/>
              <a:t>Modifiez le style du titre</a:t>
            </a:r>
            <a:endParaRPr lang="fr-FR" noProof="0" dirty="0"/>
          </a:p>
        </p:txBody>
      </p:sp>
      <p:sp>
        <p:nvSpPr>
          <p:cNvPr id="5" name="Espace réservé du texte 4"/>
          <p:cNvSpPr>
            <a:spLocks noGrp="1"/>
          </p:cNvSpPr>
          <p:nvPr>
            <p:ph type="body" sz="quarter" idx="10"/>
          </p:nvPr>
        </p:nvSpPr>
        <p:spPr>
          <a:xfrm>
            <a:off x="835025" y="5257800"/>
            <a:ext cx="10515600" cy="914400"/>
          </a:xfrm>
        </p:spPr>
        <p:txBody>
          <a:bodyPr rtlCol="0">
            <a:normAutofit/>
          </a:bodyPr>
          <a:lstStyle>
            <a:lvl1pPr marL="0" indent="0" algn="ctr">
              <a:spcBef>
                <a:spcPts val="0"/>
              </a:spcBef>
              <a:buFontTx/>
              <a:buNone/>
              <a:defRPr sz="2000" cap="all" spc="50" baseline="0">
                <a:solidFill>
                  <a:schemeClr val="bg1"/>
                </a:solidFill>
              </a:defRPr>
            </a:lvl1pPr>
            <a:lvl2pPr marL="365760" indent="0" algn="ctr">
              <a:buNone/>
              <a:defRPr sz="2000" cap="all" spc="50" baseline="0">
                <a:solidFill>
                  <a:schemeClr val="bg1"/>
                </a:solidFill>
              </a:defRPr>
            </a:lvl2pPr>
            <a:lvl3pPr algn="ctr">
              <a:defRPr sz="2000" cap="all" spc="50" baseline="0">
                <a:solidFill>
                  <a:schemeClr val="bg1"/>
                </a:solidFill>
              </a:defRPr>
            </a:lvl3pPr>
            <a:lvl4pPr algn="ctr">
              <a:defRPr sz="2000" cap="all" spc="50" baseline="0">
                <a:solidFill>
                  <a:schemeClr val="bg1"/>
                </a:solidFill>
              </a:defRPr>
            </a:lvl4pPr>
            <a:lvl5pPr algn="ctr">
              <a:defRPr sz="2000" cap="all" spc="50" baseline="0">
                <a:solidFill>
                  <a:schemeClr val="bg1"/>
                </a:solidFill>
              </a:defRPr>
            </a:lvl5pPr>
          </a:lstStyle>
          <a:p>
            <a:pPr lvl="0" rtl="0"/>
            <a:r>
              <a:rPr lang="fr-FR" noProof="0"/>
              <a:t>Cliquez pour modifier les styles du texte du masque</a:t>
            </a:r>
          </a:p>
        </p:txBody>
      </p:sp>
    </p:spTree>
    <p:extLst>
      <p:ext uri="{BB962C8B-B14F-4D97-AF65-F5344CB8AC3E}">
        <p14:creationId xmlns:p14="http://schemas.microsoft.com/office/powerpoint/2010/main" val="35067780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contenu 2"/>
          <p:cNvSpPr>
            <a:spLocks noGrp="1"/>
          </p:cNvSpPr>
          <p:nvPr>
            <p:ph sz="half" idx="1"/>
          </p:nvPr>
        </p:nvSpPr>
        <p:spPr>
          <a:xfrm>
            <a:off x="1524000" y="1714500"/>
            <a:ext cx="4495800" cy="4462272"/>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u contenu 3"/>
          <p:cNvSpPr>
            <a:spLocks noGrp="1"/>
          </p:cNvSpPr>
          <p:nvPr>
            <p:ph sz="half" idx="2"/>
          </p:nvPr>
        </p:nvSpPr>
        <p:spPr>
          <a:xfrm>
            <a:off x="6172200" y="1714500"/>
            <a:ext cx="4495800" cy="4462272"/>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6" name="Espace réservé du pied de page 5"/>
          <p:cNvSpPr>
            <a:spLocks noGrp="1"/>
          </p:cNvSpPr>
          <p:nvPr>
            <p:ph type="ftr" sz="quarter" idx="11"/>
          </p:nvPr>
        </p:nvSpPr>
        <p:spPr/>
        <p:txBody>
          <a:bodyPr rtlCol="0"/>
          <a:lstStyle/>
          <a:p>
            <a:pPr rtl="0"/>
            <a:r>
              <a:rPr lang="fr-FR" noProof="0" dirty="0"/>
              <a:t>Ajouter un pied de page</a:t>
            </a:r>
          </a:p>
        </p:txBody>
      </p:sp>
      <p:sp>
        <p:nvSpPr>
          <p:cNvPr id="5" name="Espace réservé de la date 4"/>
          <p:cNvSpPr>
            <a:spLocks noGrp="1"/>
          </p:cNvSpPr>
          <p:nvPr>
            <p:ph type="dt" sz="half" idx="10"/>
          </p:nvPr>
        </p:nvSpPr>
        <p:spPr/>
        <p:txBody>
          <a:bodyPr rtlCol="0"/>
          <a:lstStyle>
            <a:lvl1pPr>
              <a:defRPr/>
            </a:lvl1pPr>
          </a:lstStyle>
          <a:p>
            <a:fld id="{1B6D560D-A231-44C4-BB6C-0A5DAF1E0F74}" type="datetime1">
              <a:rPr lang="fr-FR" smtClean="0"/>
              <a:pPr/>
              <a:t>07/01/2026</a:t>
            </a:fld>
            <a:endParaRPr lang="fr-FR" dirty="0"/>
          </a:p>
        </p:txBody>
      </p:sp>
      <p:sp>
        <p:nvSpPr>
          <p:cNvPr id="7" name="Espace réservé du numéro de diapositive 6"/>
          <p:cNvSpPr>
            <a:spLocks noGrp="1"/>
          </p:cNvSpPr>
          <p:nvPr>
            <p:ph type="sldNum" sz="quarter" idx="12"/>
          </p:nvPr>
        </p:nvSpPr>
        <p:spPr/>
        <p:txBody>
          <a:bodyPr rtlCol="0"/>
          <a:lstStyle/>
          <a:p>
            <a:pPr rtl="0"/>
            <a:fld id="{E31375A4-56A4-47D6-9801-1991572033F7}" type="slidenum">
              <a:rPr lang="fr-FR" noProof="0" smtClean="0"/>
              <a:t>‹N°›</a:t>
            </a:fld>
            <a:endParaRPr lang="fr-FR" noProof="0" dirty="0"/>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texte 2"/>
          <p:cNvSpPr>
            <a:spLocks noGrp="1"/>
          </p:cNvSpPr>
          <p:nvPr>
            <p:ph type="body" idx="1"/>
          </p:nvPr>
        </p:nvSpPr>
        <p:spPr>
          <a:xfrm>
            <a:off x="1527048" y="1733162"/>
            <a:ext cx="4498848" cy="685800"/>
          </a:xfrm>
        </p:spPr>
        <p:txBody>
          <a:bodyPr rtlCol="0" anchor="b">
            <a:normAutofit/>
          </a:bodyPr>
          <a:lstStyle>
            <a:lvl1pPr marL="0" indent="0">
              <a:spcBef>
                <a:spcPts val="0"/>
              </a:spcBef>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Cliquez pour modifier les styles du texte du masque</a:t>
            </a:r>
          </a:p>
        </p:txBody>
      </p:sp>
      <p:sp>
        <p:nvSpPr>
          <p:cNvPr id="4" name="Espace réservé du contenu 3"/>
          <p:cNvSpPr>
            <a:spLocks noGrp="1"/>
          </p:cNvSpPr>
          <p:nvPr>
            <p:ph sz="half" idx="2"/>
          </p:nvPr>
        </p:nvSpPr>
        <p:spPr>
          <a:xfrm>
            <a:off x="1527048" y="2481943"/>
            <a:ext cx="4498848" cy="3690257"/>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5" name="Espace réservé du texte 4"/>
          <p:cNvSpPr>
            <a:spLocks noGrp="1"/>
          </p:cNvSpPr>
          <p:nvPr>
            <p:ph type="body" sz="quarter" idx="3"/>
          </p:nvPr>
        </p:nvSpPr>
        <p:spPr>
          <a:xfrm>
            <a:off x="6172200" y="1733162"/>
            <a:ext cx="4498848" cy="685800"/>
          </a:xfrm>
        </p:spPr>
        <p:txBody>
          <a:bodyPr rtlCol="0" anchor="b">
            <a:normAutofit/>
          </a:bodyPr>
          <a:lstStyle>
            <a:lvl1pPr marL="0" indent="0">
              <a:spcBef>
                <a:spcPts val="0"/>
              </a:spcBef>
              <a:buNone/>
              <a:defRPr sz="1800" b="1"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Cliquez pour modifier les styles du texte du masque</a:t>
            </a:r>
          </a:p>
        </p:txBody>
      </p:sp>
      <p:sp>
        <p:nvSpPr>
          <p:cNvPr id="6" name="Espace réservé du contenu 5"/>
          <p:cNvSpPr>
            <a:spLocks noGrp="1"/>
          </p:cNvSpPr>
          <p:nvPr>
            <p:ph sz="quarter" idx="4"/>
          </p:nvPr>
        </p:nvSpPr>
        <p:spPr>
          <a:xfrm>
            <a:off x="6172200" y="2481943"/>
            <a:ext cx="4498848" cy="3690257"/>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8" name="Espace réservé du pied de page 7"/>
          <p:cNvSpPr>
            <a:spLocks noGrp="1"/>
          </p:cNvSpPr>
          <p:nvPr>
            <p:ph type="ftr" sz="quarter" idx="11"/>
          </p:nvPr>
        </p:nvSpPr>
        <p:spPr/>
        <p:txBody>
          <a:bodyPr rtlCol="0"/>
          <a:lstStyle/>
          <a:p>
            <a:pPr rtl="0"/>
            <a:r>
              <a:rPr lang="fr-FR" noProof="0" dirty="0"/>
              <a:t>Ajouter un pied de page</a:t>
            </a:r>
          </a:p>
        </p:txBody>
      </p:sp>
      <p:sp>
        <p:nvSpPr>
          <p:cNvPr id="7" name="Espace réservé de la date 6"/>
          <p:cNvSpPr>
            <a:spLocks noGrp="1"/>
          </p:cNvSpPr>
          <p:nvPr>
            <p:ph type="dt" sz="half" idx="10"/>
          </p:nvPr>
        </p:nvSpPr>
        <p:spPr/>
        <p:txBody>
          <a:bodyPr rtlCol="0"/>
          <a:lstStyle>
            <a:lvl1pPr>
              <a:defRPr/>
            </a:lvl1pPr>
          </a:lstStyle>
          <a:p>
            <a:fld id="{DB00632C-0164-489C-9B75-FC511BD0965F}" type="datetime1">
              <a:rPr lang="fr-FR" smtClean="0"/>
              <a:pPr/>
              <a:t>07/01/2026</a:t>
            </a:fld>
            <a:endParaRPr lang="fr-FR" dirty="0"/>
          </a:p>
        </p:txBody>
      </p:sp>
      <p:sp>
        <p:nvSpPr>
          <p:cNvPr id="9" name="Espace réservé du numéro de diapositive 8"/>
          <p:cNvSpPr>
            <a:spLocks noGrp="1"/>
          </p:cNvSpPr>
          <p:nvPr>
            <p:ph type="sldNum" sz="quarter" idx="12"/>
          </p:nvPr>
        </p:nvSpPr>
        <p:spPr/>
        <p:txBody>
          <a:bodyPr rtlCol="0"/>
          <a:lstStyle/>
          <a:p>
            <a:pPr rtl="0"/>
            <a:fld id="{E31375A4-56A4-47D6-9801-1991572033F7}" type="slidenum">
              <a:rPr lang="fr-FR" noProof="0" smtClean="0"/>
              <a:t>‹N°›</a:t>
            </a:fld>
            <a:endParaRPr lang="fr-FR" noProof="0" dirty="0"/>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4" name="Espace réservé du pied de page 3"/>
          <p:cNvSpPr>
            <a:spLocks noGrp="1"/>
          </p:cNvSpPr>
          <p:nvPr>
            <p:ph type="ftr" sz="quarter" idx="11"/>
          </p:nvPr>
        </p:nvSpPr>
        <p:spPr/>
        <p:txBody>
          <a:bodyPr rtlCol="0"/>
          <a:lstStyle/>
          <a:p>
            <a:pPr rtl="0"/>
            <a:r>
              <a:rPr lang="fr-FR" noProof="0" dirty="0"/>
              <a:t>Ajouter un pied de page</a:t>
            </a:r>
          </a:p>
        </p:txBody>
      </p:sp>
      <p:sp>
        <p:nvSpPr>
          <p:cNvPr id="3" name="Espace réservé de la date 2"/>
          <p:cNvSpPr>
            <a:spLocks noGrp="1"/>
          </p:cNvSpPr>
          <p:nvPr>
            <p:ph type="dt" sz="half" idx="10"/>
          </p:nvPr>
        </p:nvSpPr>
        <p:spPr/>
        <p:txBody>
          <a:bodyPr rtlCol="0"/>
          <a:lstStyle>
            <a:lvl1pPr>
              <a:defRPr/>
            </a:lvl1pPr>
          </a:lstStyle>
          <a:p>
            <a:fld id="{D55E3207-E499-4F7D-AF09-82CE28545C48}" type="datetime1">
              <a:rPr lang="fr-FR" smtClean="0"/>
              <a:pPr/>
              <a:t>07/01/2026</a:t>
            </a:fld>
            <a:endParaRPr lang="fr-FR" dirty="0"/>
          </a:p>
        </p:txBody>
      </p:sp>
      <p:sp>
        <p:nvSpPr>
          <p:cNvPr id="5" name="Espace réservé du numéro de diapositive 4"/>
          <p:cNvSpPr>
            <a:spLocks noGrp="1"/>
          </p:cNvSpPr>
          <p:nvPr>
            <p:ph type="sldNum" sz="quarter" idx="12"/>
          </p:nvPr>
        </p:nvSpPr>
        <p:spPr/>
        <p:txBody>
          <a:bodyPr rtlCol="0"/>
          <a:lstStyle/>
          <a:p>
            <a:pPr rtl="0"/>
            <a:fld id="{E31375A4-56A4-47D6-9801-1991572033F7}" type="slidenum">
              <a:rPr lang="fr-FR" noProof="0" smtClean="0"/>
              <a:t>‹N°›</a:t>
            </a:fld>
            <a:endParaRPr lang="fr-FR" noProof="0" dirty="0"/>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151812" y="1672934"/>
            <a:ext cx="3506788" cy="2880360"/>
          </a:xfrm>
        </p:spPr>
        <p:txBody>
          <a:bodyPr rtlCol="0" anchor="b">
            <a:normAutofit/>
          </a:bodyPr>
          <a:lstStyle>
            <a:lvl1pPr>
              <a:defRPr sz="3000"/>
            </a:lvl1pPr>
          </a:lstStyle>
          <a:p>
            <a:pPr rtl="0"/>
            <a:r>
              <a:rPr lang="fr-FR" noProof="0"/>
              <a:t>Modifiez le style du titre</a:t>
            </a:r>
            <a:endParaRPr lang="fr-FR" noProof="0" dirty="0"/>
          </a:p>
        </p:txBody>
      </p:sp>
      <p:sp>
        <p:nvSpPr>
          <p:cNvPr id="3" name="Espace réservé du contenu 2"/>
          <p:cNvSpPr>
            <a:spLocks noGrp="1"/>
          </p:cNvSpPr>
          <p:nvPr>
            <p:ph idx="1"/>
          </p:nvPr>
        </p:nvSpPr>
        <p:spPr>
          <a:xfrm>
            <a:off x="530352" y="457200"/>
            <a:ext cx="7242111" cy="571500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u texte 3"/>
          <p:cNvSpPr>
            <a:spLocks noGrp="1"/>
          </p:cNvSpPr>
          <p:nvPr>
            <p:ph type="body" sz="half" idx="2"/>
          </p:nvPr>
        </p:nvSpPr>
        <p:spPr>
          <a:xfrm>
            <a:off x="8151812" y="4590288"/>
            <a:ext cx="3514564" cy="1581912"/>
          </a:xfrm>
        </p:spPr>
        <p:txBody>
          <a:bodyPr rtlCol="0"/>
          <a:lstStyle>
            <a:lvl1pPr marL="0" indent="0">
              <a:spcBef>
                <a:spcPts val="8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Cliquez pour modifier les styles du texte du masque</a:t>
            </a:r>
          </a:p>
        </p:txBody>
      </p:sp>
      <p:sp>
        <p:nvSpPr>
          <p:cNvPr id="6" name="Espace réservé du pied de page 5"/>
          <p:cNvSpPr>
            <a:spLocks noGrp="1"/>
          </p:cNvSpPr>
          <p:nvPr>
            <p:ph type="ftr" sz="quarter" idx="11"/>
          </p:nvPr>
        </p:nvSpPr>
        <p:spPr/>
        <p:txBody>
          <a:bodyPr rtlCol="0"/>
          <a:lstStyle/>
          <a:p>
            <a:pPr rtl="0"/>
            <a:r>
              <a:rPr lang="fr-FR" noProof="0" dirty="0"/>
              <a:t>Ajouter un pied de page</a:t>
            </a:r>
          </a:p>
        </p:txBody>
      </p:sp>
      <p:sp>
        <p:nvSpPr>
          <p:cNvPr id="5" name="Espace réservé de la date 4"/>
          <p:cNvSpPr>
            <a:spLocks noGrp="1"/>
          </p:cNvSpPr>
          <p:nvPr>
            <p:ph type="dt" sz="half" idx="10"/>
          </p:nvPr>
        </p:nvSpPr>
        <p:spPr/>
        <p:txBody>
          <a:bodyPr rtlCol="0"/>
          <a:lstStyle>
            <a:lvl1pPr>
              <a:defRPr/>
            </a:lvl1pPr>
          </a:lstStyle>
          <a:p>
            <a:fld id="{3252EDC3-2C49-491A-86CF-E545FB9492A3}" type="datetime1">
              <a:rPr lang="fr-FR" smtClean="0"/>
              <a:pPr/>
              <a:t>07/01/2026</a:t>
            </a:fld>
            <a:endParaRPr lang="fr-FR" dirty="0"/>
          </a:p>
        </p:txBody>
      </p:sp>
      <p:sp>
        <p:nvSpPr>
          <p:cNvPr id="7" name="Espace réservé du numéro de diapositive 6"/>
          <p:cNvSpPr>
            <a:spLocks noGrp="1"/>
          </p:cNvSpPr>
          <p:nvPr>
            <p:ph type="sldNum" sz="quarter" idx="12"/>
          </p:nvPr>
        </p:nvSpPr>
        <p:spPr/>
        <p:txBody>
          <a:bodyPr rtlCol="0"/>
          <a:lstStyle/>
          <a:p>
            <a:pPr rtl="0"/>
            <a:fld id="{E31375A4-56A4-47D6-9801-1991572033F7}" type="slidenum">
              <a:rPr lang="fr-FR" noProof="0" smtClean="0"/>
              <a:t>‹N°›</a:t>
            </a:fld>
            <a:endParaRPr lang="fr-FR" noProof="0" dirty="0"/>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Image avec légende">
    <p:spTree>
      <p:nvGrpSpPr>
        <p:cNvPr id="1" name=""/>
        <p:cNvGrpSpPr/>
        <p:nvPr/>
      </p:nvGrpSpPr>
      <p:grpSpPr>
        <a:xfrm>
          <a:off x="0" y="0"/>
          <a:ext cx="0" cy="0"/>
          <a:chOff x="0" y="0"/>
          <a:chExt cx="0" cy="0"/>
        </a:xfrm>
      </p:grpSpPr>
      <p:sp>
        <p:nvSpPr>
          <p:cNvPr id="8" name="Rectangle 7"/>
          <p:cNvSpPr/>
          <p:nvPr userDrawn="1"/>
        </p:nvSpPr>
        <p:spPr>
          <a:xfrm>
            <a:off x="8153400" y="0"/>
            <a:ext cx="403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title"/>
          </p:nvPr>
        </p:nvSpPr>
        <p:spPr>
          <a:xfrm>
            <a:off x="8532813" y="1683327"/>
            <a:ext cx="3125787" cy="2877260"/>
          </a:xfrm>
        </p:spPr>
        <p:txBody>
          <a:bodyPr rtlCol="0" anchor="b">
            <a:normAutofit/>
          </a:bodyPr>
          <a:lstStyle>
            <a:lvl1pPr>
              <a:defRPr sz="3000">
                <a:solidFill>
                  <a:schemeClr val="bg1"/>
                </a:solidFill>
              </a:defRPr>
            </a:lvl1pPr>
          </a:lstStyle>
          <a:p>
            <a:pPr rtl="0"/>
            <a:r>
              <a:rPr lang="fr-FR" noProof="0"/>
              <a:t>Modifiez le style du titre</a:t>
            </a:r>
            <a:endParaRPr lang="fr-FR" noProof="0" dirty="0"/>
          </a:p>
        </p:txBody>
      </p:sp>
      <p:sp>
        <p:nvSpPr>
          <p:cNvPr id="6" name="Espace réservé d’image 2" descr="Espace réservé vide pour ajouter une image. Cliquez sur l’espace réservé et sélectionnez l’image à ajouter"/>
          <p:cNvSpPr>
            <a:spLocks noGrp="1"/>
          </p:cNvSpPr>
          <p:nvPr>
            <p:ph type="pic" idx="1"/>
          </p:nvPr>
        </p:nvSpPr>
        <p:spPr>
          <a:xfrm>
            <a:off x="0" y="0"/>
            <a:ext cx="8101584" cy="6857999"/>
          </a:xfrm>
        </p:spPr>
        <p:txBody>
          <a:bodyPr tIns="4572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a:t>Cliquez sur l'icône pour ajouter une image</a:t>
            </a:r>
            <a:endParaRPr lang="fr-FR" noProof="0" dirty="0"/>
          </a:p>
        </p:txBody>
      </p:sp>
      <p:sp>
        <p:nvSpPr>
          <p:cNvPr id="4" name="Espace réservé du texte 3"/>
          <p:cNvSpPr>
            <a:spLocks noGrp="1"/>
          </p:cNvSpPr>
          <p:nvPr>
            <p:ph type="body" sz="half" idx="2"/>
          </p:nvPr>
        </p:nvSpPr>
        <p:spPr>
          <a:xfrm>
            <a:off x="8532813" y="4591761"/>
            <a:ext cx="3125787" cy="1580440"/>
          </a:xfrm>
        </p:spPr>
        <p:txBody>
          <a:bodyPr rtlCol="0"/>
          <a:lstStyle>
            <a:lvl1pPr marL="0" indent="0">
              <a:spcBef>
                <a:spcPts val="8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Cliquez pour modifier les styles du texte du masque</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texte vertical 2"/>
          <p:cNvSpPr>
            <a:spLocks noGrp="1"/>
          </p:cNvSpPr>
          <p:nvPr>
            <p:ph type="body" orient="vert" idx="1"/>
          </p:nvPr>
        </p:nvSpPr>
        <p:spPr/>
        <p:txBody>
          <a:bodyPr vert="eaVert" rtlCol="0"/>
          <a:lstStyle>
            <a:lvl1pPr>
              <a:defRPr/>
            </a:lvl1pPr>
            <a:lvl5pPr>
              <a:defRPr/>
            </a:lvl5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5" name="Espace réservé du pied de page 4"/>
          <p:cNvSpPr>
            <a:spLocks noGrp="1"/>
          </p:cNvSpPr>
          <p:nvPr>
            <p:ph type="ftr" sz="quarter" idx="11"/>
          </p:nvPr>
        </p:nvSpPr>
        <p:spPr/>
        <p:txBody>
          <a:bodyPr rtlCol="0"/>
          <a:lstStyle/>
          <a:p>
            <a:pPr rtl="0"/>
            <a:r>
              <a:rPr lang="fr-FR" noProof="0" dirty="0"/>
              <a:t>Ajouter un pied de page</a:t>
            </a:r>
          </a:p>
        </p:txBody>
      </p:sp>
      <p:sp>
        <p:nvSpPr>
          <p:cNvPr id="4" name="Espace réservé de la date 3"/>
          <p:cNvSpPr>
            <a:spLocks noGrp="1"/>
          </p:cNvSpPr>
          <p:nvPr>
            <p:ph type="dt" sz="half" idx="10"/>
          </p:nvPr>
        </p:nvSpPr>
        <p:spPr/>
        <p:txBody>
          <a:bodyPr rtlCol="0"/>
          <a:lstStyle>
            <a:lvl1pPr>
              <a:defRPr/>
            </a:lvl1pPr>
          </a:lstStyle>
          <a:p>
            <a:fld id="{71FD124C-5B5F-427D-B79A-994EE1E7BBBE}" type="datetime1">
              <a:rPr lang="fr-FR" smtClean="0"/>
              <a:pPr/>
              <a:t>07/01/2026</a:t>
            </a:fld>
            <a:endParaRPr lang="fr-FR" dirty="0"/>
          </a:p>
        </p:txBody>
      </p:sp>
      <p:sp>
        <p:nvSpPr>
          <p:cNvPr id="6" name="Espace réservé du numéro de diapositive 5"/>
          <p:cNvSpPr>
            <a:spLocks noGrp="1"/>
          </p:cNvSpPr>
          <p:nvPr>
            <p:ph type="sldNum" sz="quarter" idx="12"/>
          </p:nvPr>
        </p:nvSpPr>
        <p:spPr/>
        <p:txBody>
          <a:bodyPr rtlCol="0"/>
          <a:lstStyle/>
          <a:p>
            <a:pPr rtl="0"/>
            <a:fld id="{E31375A4-56A4-47D6-9801-1991572033F7}" type="slidenum">
              <a:rPr lang="fr-FR" noProof="0" smtClean="0"/>
              <a:t>‹N°›</a:t>
            </a:fld>
            <a:endParaRPr lang="fr-FR" noProof="0" dirty="0"/>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457200"/>
            <a:ext cx="1943100" cy="5719762"/>
          </a:xfrm>
        </p:spPr>
        <p:txBody>
          <a:bodyPr vert="eaVert" rtlCol="0"/>
          <a:lstStyle/>
          <a:p>
            <a:pPr rtl="0"/>
            <a:r>
              <a:rPr lang="fr-FR" noProof="0"/>
              <a:t>Modifiez le style du titre</a:t>
            </a:r>
            <a:endParaRPr lang="fr-FR" noProof="0" dirty="0"/>
          </a:p>
        </p:txBody>
      </p:sp>
      <p:sp>
        <p:nvSpPr>
          <p:cNvPr id="3" name="Espace réservé du texte vertical 2"/>
          <p:cNvSpPr>
            <a:spLocks noGrp="1"/>
          </p:cNvSpPr>
          <p:nvPr>
            <p:ph type="body" orient="vert" idx="1"/>
          </p:nvPr>
        </p:nvSpPr>
        <p:spPr>
          <a:xfrm>
            <a:off x="1524000" y="457200"/>
            <a:ext cx="7048500" cy="5719762"/>
          </a:xfrm>
        </p:spPr>
        <p:txBody>
          <a:bodyPr vert="eaVert" rtlCol="0"/>
          <a:lstStyle>
            <a:lvl1pPr>
              <a:defRPr/>
            </a:lvl1pPr>
            <a:lvl5pPr>
              <a:defRPr/>
            </a:lvl5pPr>
          </a:lstStyle>
          <a:p>
            <a:pPr lvl="0" rtl="0"/>
            <a:r>
              <a:rPr lang="fr-FR" noProof="0"/>
              <a:t>Cliquez pour 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5" name="Espace réservé du pied de page 4"/>
          <p:cNvSpPr>
            <a:spLocks noGrp="1"/>
          </p:cNvSpPr>
          <p:nvPr>
            <p:ph type="ftr" sz="quarter" idx="11"/>
          </p:nvPr>
        </p:nvSpPr>
        <p:spPr/>
        <p:txBody>
          <a:bodyPr rtlCol="0"/>
          <a:lstStyle/>
          <a:p>
            <a:pPr rtl="0"/>
            <a:r>
              <a:rPr lang="fr-FR" noProof="0" dirty="0"/>
              <a:t>Ajouter un pied de page</a:t>
            </a:r>
          </a:p>
        </p:txBody>
      </p:sp>
      <p:sp>
        <p:nvSpPr>
          <p:cNvPr id="4" name="Espace réservé de la date 3"/>
          <p:cNvSpPr>
            <a:spLocks noGrp="1"/>
          </p:cNvSpPr>
          <p:nvPr>
            <p:ph type="dt" sz="half" idx="10"/>
          </p:nvPr>
        </p:nvSpPr>
        <p:spPr/>
        <p:txBody>
          <a:bodyPr rtlCol="0"/>
          <a:lstStyle>
            <a:lvl1pPr>
              <a:defRPr/>
            </a:lvl1pPr>
          </a:lstStyle>
          <a:p>
            <a:fld id="{0D0FC330-E25B-4BE2-9649-83525920D8EE}" type="datetime1">
              <a:rPr lang="fr-FR" smtClean="0"/>
              <a:pPr/>
              <a:t>07/01/2026</a:t>
            </a:fld>
            <a:endParaRPr lang="fr-FR" dirty="0"/>
          </a:p>
        </p:txBody>
      </p:sp>
      <p:sp>
        <p:nvSpPr>
          <p:cNvPr id="6" name="Espace réservé du numéro de diapositive 5"/>
          <p:cNvSpPr>
            <a:spLocks noGrp="1"/>
          </p:cNvSpPr>
          <p:nvPr>
            <p:ph type="sldNum" sz="quarter" idx="12"/>
          </p:nvPr>
        </p:nvSpPr>
        <p:spPr/>
        <p:txBody>
          <a:bodyPr rtlCol="0"/>
          <a:lstStyle/>
          <a:p>
            <a:pPr rtl="0"/>
            <a:fld id="{E31375A4-56A4-47D6-9801-1991572033F7}" type="slidenum">
              <a:rPr lang="fr-FR" noProof="0" smtClean="0"/>
              <a:t>‹N°›</a:t>
            </a:fld>
            <a:endParaRPr lang="fr-FR" noProof="0" dirty="0"/>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524000" y="457200"/>
            <a:ext cx="9144000" cy="1143000"/>
          </a:xfrm>
          <a:prstGeom prst="rect">
            <a:avLst/>
          </a:prstGeom>
        </p:spPr>
        <p:txBody>
          <a:bodyPr vert="horz" lIns="91440" tIns="45720" rIns="91440" bIns="45720" rtlCol="0" anchor="b">
            <a:normAutofit/>
          </a:bodyPr>
          <a:lstStyle/>
          <a:p>
            <a:pPr rtl="0"/>
            <a:r>
              <a:rPr lang="fr-FR" noProof="0" dirty="0"/>
              <a:t>Modifiez le style du titre</a:t>
            </a:r>
          </a:p>
        </p:txBody>
      </p:sp>
      <p:sp>
        <p:nvSpPr>
          <p:cNvPr id="3" name="Espace réservé du texte 2"/>
          <p:cNvSpPr>
            <a:spLocks noGrp="1"/>
          </p:cNvSpPr>
          <p:nvPr>
            <p:ph type="body" idx="1"/>
          </p:nvPr>
        </p:nvSpPr>
        <p:spPr>
          <a:xfrm>
            <a:off x="1524000" y="1714500"/>
            <a:ext cx="9144000" cy="4457700"/>
          </a:xfrm>
          <a:prstGeom prst="rect">
            <a:avLst/>
          </a:prstGeom>
        </p:spPr>
        <p:txBody>
          <a:bodyPr vert="horz" lIns="91440" tIns="45720" rIns="91440" bIns="45720" rtlCol="0">
            <a:normAutofit/>
          </a:bodyPr>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7" name="Rectangle 6"/>
          <p:cNvSpPr/>
          <p:nvPr userDrawn="1"/>
        </p:nvSpPr>
        <p:spPr>
          <a:xfrm>
            <a:off x="0" y="6583680"/>
            <a:ext cx="12192000" cy="2743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5" name="Espace réservé du pied de page 4"/>
          <p:cNvSpPr>
            <a:spLocks noGrp="1"/>
          </p:cNvSpPr>
          <p:nvPr>
            <p:ph type="ftr" sz="quarter" idx="3"/>
          </p:nvPr>
        </p:nvSpPr>
        <p:spPr>
          <a:xfrm>
            <a:off x="1523999" y="6601556"/>
            <a:ext cx="6491381" cy="228600"/>
          </a:xfrm>
          <a:prstGeom prst="rect">
            <a:avLst/>
          </a:prstGeom>
        </p:spPr>
        <p:txBody>
          <a:bodyPr vert="horz" lIns="91440" tIns="45720" rIns="91440" bIns="45720" rtlCol="0" anchor="ctr"/>
          <a:lstStyle>
            <a:lvl1pPr algn="l">
              <a:defRPr sz="1100">
                <a:solidFill>
                  <a:schemeClr val="bg1"/>
                </a:solidFill>
              </a:defRPr>
            </a:lvl1pPr>
          </a:lstStyle>
          <a:p>
            <a:pPr rtl="0"/>
            <a:r>
              <a:rPr lang="fr-FR" noProof="0" dirty="0"/>
              <a:t>Ajouter un pied de page</a:t>
            </a:r>
          </a:p>
        </p:txBody>
      </p:sp>
      <p:sp>
        <p:nvSpPr>
          <p:cNvPr id="4" name="Espace réservé de la date 3"/>
          <p:cNvSpPr>
            <a:spLocks noGrp="1"/>
          </p:cNvSpPr>
          <p:nvPr>
            <p:ph type="dt" sz="half" idx="2"/>
          </p:nvPr>
        </p:nvSpPr>
        <p:spPr>
          <a:xfrm>
            <a:off x="8187908" y="6601556"/>
            <a:ext cx="1534064" cy="228600"/>
          </a:xfrm>
          <a:prstGeom prst="rect">
            <a:avLst/>
          </a:prstGeom>
        </p:spPr>
        <p:txBody>
          <a:bodyPr vert="horz" lIns="91440" tIns="45720" rIns="91440" bIns="45720" rtlCol="0" anchor="ctr"/>
          <a:lstStyle>
            <a:lvl1pPr algn="r">
              <a:defRPr sz="1100">
                <a:solidFill>
                  <a:schemeClr val="bg1"/>
                </a:solidFill>
              </a:defRPr>
            </a:lvl1pPr>
          </a:lstStyle>
          <a:p>
            <a:fld id="{38866F6D-7FF1-478B-B2B6-C6390FCB782D}" type="datetime1">
              <a:rPr lang="fr-FR" smtClean="0"/>
              <a:pPr/>
              <a:t>07/01/2026</a:t>
            </a:fld>
            <a:endParaRPr lang="fr-FR" dirty="0"/>
          </a:p>
        </p:txBody>
      </p:sp>
      <p:sp>
        <p:nvSpPr>
          <p:cNvPr id="6" name="Espace réservé du numéro de diapositive 5"/>
          <p:cNvSpPr>
            <a:spLocks noGrp="1"/>
          </p:cNvSpPr>
          <p:nvPr>
            <p:ph type="sldNum" sz="quarter" idx="4"/>
          </p:nvPr>
        </p:nvSpPr>
        <p:spPr>
          <a:xfrm>
            <a:off x="9894499" y="6601556"/>
            <a:ext cx="773502" cy="228600"/>
          </a:xfrm>
          <a:prstGeom prst="rect">
            <a:avLst/>
          </a:prstGeom>
        </p:spPr>
        <p:txBody>
          <a:bodyPr vert="horz" lIns="91440" tIns="45720" rIns="91440" bIns="45720" rtlCol="0" anchor="ctr"/>
          <a:lstStyle>
            <a:lvl1pPr algn="r">
              <a:defRPr sz="1100">
                <a:solidFill>
                  <a:schemeClr val="bg1"/>
                </a:solidFill>
              </a:defRPr>
            </a:lvl1pPr>
          </a:lstStyle>
          <a:p>
            <a:pPr rtl="0"/>
            <a:fld id="{E31375A4-56A4-47D6-9801-1991572033F7}" type="slidenum">
              <a:rPr lang="fr-FR" noProof="0" smtClean="0"/>
              <a:pPr rtl="0"/>
              <a:t>‹N°›</a:t>
            </a:fld>
            <a:endParaRPr lang="fr-FR" noProof="0" dirty="0"/>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400" kern="1200" cap="all" baseline="0">
          <a:solidFill>
            <a:schemeClr val="accent1">
              <a:lumMod val="75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4"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slide" Target="slide14.xml"/><Relationship Id="rId7" Type="http://schemas.openxmlformats.org/officeDocument/2006/relationships/slide" Target="slide1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slide" Target="slide15.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 Target="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slide" Target="slide1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slide" Target="slide33.xml"/><Relationship Id="rId4" Type="http://schemas.openxmlformats.org/officeDocument/2006/relationships/slide" Target="slide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37.jpe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hyperlink" Target="https://cjemy.com/jeunes-volontaires-zone-intervenants/"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rtlCol="0"/>
          <a:lstStyle/>
          <a:p>
            <a:pPr rtl="0"/>
            <a:r>
              <a:rPr lang="fr-FR" dirty="0"/>
              <a:t>Jeunes volontaires</a:t>
            </a:r>
          </a:p>
        </p:txBody>
      </p:sp>
      <p:sp>
        <p:nvSpPr>
          <p:cNvPr id="3" name="Sous-titre 2"/>
          <p:cNvSpPr>
            <a:spLocks noGrp="1"/>
          </p:cNvSpPr>
          <p:nvPr>
            <p:ph type="subTitle" idx="1"/>
          </p:nvPr>
        </p:nvSpPr>
        <p:spPr/>
        <p:txBody>
          <a:bodyPr rtlCol="0"/>
          <a:lstStyle/>
          <a:p>
            <a:pPr rtl="0"/>
            <a:r>
              <a:rPr lang="fr-FR" dirty="0"/>
              <a:t>Projet </a:t>
            </a:r>
            <a:r>
              <a:rPr lang="fr-FR" dirty="0" err="1"/>
              <a:t>préparatOIRE</a:t>
            </a:r>
            <a:r>
              <a:rPr lang="fr-FR" dirty="0"/>
              <a:t> à l’emploi</a:t>
            </a:r>
          </a:p>
        </p:txBody>
      </p:sp>
      <p:pic>
        <p:nvPicPr>
          <p:cNvPr id="10" name="Espace réservé pour une image  9" descr="Une image contenant habits, personne, intérieur, meubles&#10;&#10;Description générée automatiquement">
            <a:extLst>
              <a:ext uri="{FF2B5EF4-FFF2-40B4-BE49-F238E27FC236}">
                <a16:creationId xmlns:a16="http://schemas.microsoft.com/office/drawing/2014/main" id="{71CDD661-42BD-755D-2CEF-88B615698179}"/>
              </a:ext>
            </a:extLst>
          </p:cNvPr>
          <p:cNvPicPr>
            <a:picLocks noGrp="1" noChangeAspect="1"/>
          </p:cNvPicPr>
          <p:nvPr>
            <p:ph type="pic" idx="10"/>
          </p:nvPr>
        </p:nvPicPr>
        <p:blipFill>
          <a:blip r:embed="rId3">
            <a:extLst>
              <a:ext uri="{28A0092B-C50C-407E-A947-70E740481C1C}">
                <a14:useLocalDpi xmlns:a14="http://schemas.microsoft.com/office/drawing/2010/main" val="0"/>
              </a:ext>
            </a:extLst>
          </a:blip>
          <a:srcRect l="7611" r="7611"/>
          <a:stretch>
            <a:fillRect/>
          </a:stretch>
        </p:blipFill>
        <p:spPr/>
      </p:pic>
      <p:pic>
        <p:nvPicPr>
          <p:cNvPr id="18" name="Espace réservé pour une image  17" descr="Une image contenant personne, habits, vaisselle, Visage humain&#10;&#10;Description générée automatiquement">
            <a:extLst>
              <a:ext uri="{FF2B5EF4-FFF2-40B4-BE49-F238E27FC236}">
                <a16:creationId xmlns:a16="http://schemas.microsoft.com/office/drawing/2014/main" id="{EB95CD37-C672-6EC9-145F-97BAA39BDEB3}"/>
              </a:ext>
            </a:extLst>
          </p:cNvPr>
          <p:cNvPicPr>
            <a:picLocks noGrp="1" noChangeAspect="1"/>
          </p:cNvPicPr>
          <p:nvPr>
            <p:ph type="pic" idx="12"/>
          </p:nvPr>
        </p:nvPicPr>
        <p:blipFill>
          <a:blip r:embed="rId4">
            <a:extLst>
              <a:ext uri="{28A0092B-C50C-407E-A947-70E740481C1C}">
                <a14:useLocalDpi xmlns:a14="http://schemas.microsoft.com/office/drawing/2010/main" val="0"/>
              </a:ext>
            </a:extLst>
          </a:blip>
          <a:srcRect l="7611" r="7611"/>
          <a:stretch>
            <a:fillRect/>
          </a:stretch>
        </p:blipFill>
        <p:spPr/>
      </p:pic>
      <p:pic>
        <p:nvPicPr>
          <p:cNvPr id="26" name="Espace réservé pour une image  25" descr="Une image contenant personne, intérieur, habits, mur&#10;&#10;Description générée automatiquement">
            <a:extLst>
              <a:ext uri="{FF2B5EF4-FFF2-40B4-BE49-F238E27FC236}">
                <a16:creationId xmlns:a16="http://schemas.microsoft.com/office/drawing/2014/main" id="{2871A19F-B28B-AD63-2850-1337D1FD0B60}"/>
              </a:ext>
            </a:extLst>
          </p:cNvPr>
          <p:cNvPicPr>
            <a:picLocks noGrp="1" noChangeAspect="1"/>
          </p:cNvPicPr>
          <p:nvPr>
            <p:ph type="pic" idx="11"/>
          </p:nvPr>
        </p:nvPicPr>
        <p:blipFill>
          <a:blip r:embed="rId5">
            <a:extLst>
              <a:ext uri="{28A0092B-C50C-407E-A947-70E740481C1C}">
                <a14:useLocalDpi xmlns:a14="http://schemas.microsoft.com/office/drawing/2010/main" val="0"/>
              </a:ext>
            </a:extLst>
          </a:blip>
          <a:srcRect l="7611" r="7611"/>
          <a:stretch>
            <a:fillRect/>
          </a:stretch>
        </p:blipFill>
        <p:spPr/>
      </p:pic>
    </p:spTree>
    <p:extLst>
      <p:ext uri="{BB962C8B-B14F-4D97-AF65-F5344CB8AC3E}">
        <p14:creationId xmlns:p14="http://schemas.microsoft.com/office/powerpoint/2010/main" val="3034687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dirty="0"/>
              <a:t>AGENDA</a:t>
            </a:r>
          </a:p>
        </p:txBody>
      </p:sp>
      <p:sp>
        <p:nvSpPr>
          <p:cNvPr id="3" name="Espace réservé du contenu 2"/>
          <p:cNvSpPr>
            <a:spLocks noGrp="1"/>
          </p:cNvSpPr>
          <p:nvPr>
            <p:ph idx="1"/>
          </p:nvPr>
        </p:nvSpPr>
        <p:spPr>
          <a:xfrm>
            <a:off x="1422400" y="1801494"/>
            <a:ext cx="9144000" cy="4086225"/>
          </a:xfrm>
        </p:spPr>
        <p:txBody>
          <a:bodyPr rtlCol="0">
            <a:normAutofit fontScale="85000" lnSpcReduction="20000"/>
          </a:bodyPr>
          <a:lstStyle/>
          <a:p>
            <a:pPr marL="502920" indent="-457200" rtl="0">
              <a:buFont typeface="+mj-lt"/>
              <a:buAutoNum type="arabicPeriod"/>
            </a:pPr>
            <a:r>
              <a:rPr lang="fr-FR" dirty="0"/>
              <a:t>Présentation de la coordonnatrice</a:t>
            </a:r>
          </a:p>
          <a:p>
            <a:pPr marL="502920" indent="-457200" rtl="0">
              <a:buFont typeface="+mj-lt"/>
              <a:buAutoNum type="arabicPeriod"/>
            </a:pPr>
            <a:r>
              <a:rPr lang="fr-FR" dirty="0"/>
              <a:t>Les essentiels de la mesure Jeunes volontaires</a:t>
            </a:r>
          </a:p>
          <a:p>
            <a:pPr marL="502920" indent="-457200" rtl="0">
              <a:buFont typeface="+mj-lt"/>
              <a:buAutoNum type="arabicPeriod"/>
            </a:pPr>
            <a:r>
              <a:rPr lang="fr-FR" dirty="0"/>
              <a:t>Histoires de succès</a:t>
            </a:r>
          </a:p>
          <a:p>
            <a:pPr marL="502920" indent="-457200" rtl="0">
              <a:buFont typeface="+mj-lt"/>
              <a:buAutoNum type="arabicPeriod"/>
            </a:pPr>
            <a:r>
              <a:rPr lang="fr-FR" dirty="0"/>
              <a:t>Parcours du participant</a:t>
            </a:r>
          </a:p>
          <a:p>
            <a:pPr marL="502920" indent="-457200" rtl="0">
              <a:buFont typeface="+mj-lt"/>
              <a:buAutoNum type="arabicPeriod"/>
            </a:pPr>
            <a:r>
              <a:rPr lang="fr-FR" dirty="0"/>
              <a:t>Évolution de la mesure</a:t>
            </a:r>
          </a:p>
          <a:p>
            <a:pPr marL="502920" indent="-457200" rtl="0">
              <a:buFont typeface="+mj-lt"/>
              <a:buAutoNum type="arabicPeriod"/>
            </a:pPr>
            <a:r>
              <a:rPr lang="fr-FR" dirty="0"/>
              <a:t>Rôle des Différentes parties</a:t>
            </a:r>
          </a:p>
          <a:p>
            <a:pPr marL="502920" indent="-457200" rtl="0">
              <a:buFont typeface="+mj-lt"/>
              <a:buAutoNum type="arabicPeriod"/>
            </a:pPr>
            <a:r>
              <a:rPr lang="fr-FR" dirty="0"/>
              <a:t>Préparation du projet pour le comité-conseil</a:t>
            </a:r>
          </a:p>
          <a:p>
            <a:pPr marL="502920" indent="-457200" rtl="0">
              <a:buFont typeface="+mj-lt"/>
              <a:buAutoNum type="arabicPeriod"/>
            </a:pPr>
            <a:r>
              <a:rPr lang="fr-FR" dirty="0"/>
              <a:t>Passage en comité-conseil et démarrage du projet</a:t>
            </a:r>
          </a:p>
          <a:p>
            <a:pPr marL="502920" indent="-457200" rtl="0">
              <a:buFont typeface="+mj-lt"/>
              <a:buAutoNum type="arabicPeriod"/>
            </a:pPr>
            <a:r>
              <a:rPr lang="fr-FR" dirty="0"/>
              <a:t>Suivi du projet</a:t>
            </a:r>
          </a:p>
          <a:p>
            <a:pPr marL="502920" indent="-457200" rtl="0">
              <a:buFont typeface="+mj-lt"/>
              <a:buAutoNum type="arabicPeriod"/>
            </a:pPr>
            <a:r>
              <a:rPr lang="fr-FR" dirty="0"/>
              <a:t>Fin du projet et perspectives</a:t>
            </a:r>
          </a:p>
          <a:p>
            <a:pPr marL="502920" indent="-457200" rtl="0">
              <a:buFont typeface="+mj-lt"/>
              <a:buAutoNum type="arabicPeriod"/>
            </a:pPr>
            <a:endParaRPr lang="fr-FR" dirty="0"/>
          </a:p>
          <a:p>
            <a:pPr marL="822960" lvl="1" indent="-457200">
              <a:buFont typeface="+mj-lt"/>
              <a:buAutoNum type="arabicPeriod"/>
            </a:pPr>
            <a:endParaRPr lang="fr-FR" dirty="0"/>
          </a:p>
        </p:txBody>
      </p:sp>
    </p:spTree>
    <p:extLst>
      <p:ext uri="{BB962C8B-B14F-4D97-AF65-F5344CB8AC3E}">
        <p14:creationId xmlns:p14="http://schemas.microsoft.com/office/powerpoint/2010/main" val="283697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p:txBody>
          <a:bodyPr rtlCol="0"/>
          <a:lstStyle/>
          <a:p>
            <a:pPr rtl="0"/>
            <a:r>
              <a:rPr lang="fr-FR" dirty="0"/>
              <a:t>PRÉSENTATION DE LA COORDONNATRICE</a:t>
            </a:r>
          </a:p>
        </p:txBody>
      </p:sp>
    </p:spTree>
    <p:extLst>
      <p:ext uri="{BB962C8B-B14F-4D97-AF65-F5344CB8AC3E}">
        <p14:creationId xmlns:p14="http://schemas.microsoft.com/office/powerpoint/2010/main" val="3396391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BA579-A664-1AB6-34CD-46BAF8A96770}"/>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63C99CA0-4280-57AD-48E6-BADCA41DE425}"/>
              </a:ext>
            </a:extLst>
          </p:cNvPr>
          <p:cNvSpPr txBox="1"/>
          <p:nvPr/>
        </p:nvSpPr>
        <p:spPr>
          <a:xfrm>
            <a:off x="4865987" y="362465"/>
            <a:ext cx="7021212" cy="5909310"/>
          </a:xfrm>
          <a:prstGeom prst="rect">
            <a:avLst/>
          </a:prstGeom>
          <a:noFill/>
        </p:spPr>
        <p:txBody>
          <a:bodyPr wrap="square" rtlCol="0">
            <a:spAutoFit/>
          </a:bodyPr>
          <a:lstStyle/>
          <a:p>
            <a:pPr algn="just"/>
            <a:r>
              <a:rPr lang="fr-CA" b="1" dirty="0"/>
              <a:t>Delphine Senicourt</a:t>
            </a:r>
          </a:p>
          <a:p>
            <a:pPr algn="just"/>
            <a:endParaRPr lang="fr-CA" b="1" dirty="0"/>
          </a:p>
          <a:p>
            <a:pPr algn="just"/>
            <a:r>
              <a:rPr lang="fr-CA" b="1" dirty="0"/>
              <a:t>Parcours professionnel:</a:t>
            </a:r>
          </a:p>
          <a:p>
            <a:pPr algn="just"/>
            <a:r>
              <a:rPr lang="fr-CA" dirty="0"/>
              <a:t>Dr en pharmacie diplômée en France, cosmétologue, naturopathe</a:t>
            </a:r>
          </a:p>
          <a:p>
            <a:pPr algn="just"/>
            <a:r>
              <a:rPr lang="fr-CA" dirty="0"/>
              <a:t>15 ans dans le corporatif (affaires réglementaires cosmétiques – gestion de projets et relations avec Santé Canada)</a:t>
            </a:r>
          </a:p>
          <a:p>
            <a:pPr algn="just"/>
            <a:endParaRPr lang="fr-CA" dirty="0"/>
          </a:p>
          <a:p>
            <a:pPr algn="just"/>
            <a:r>
              <a:rPr lang="fr-CA" b="1" dirty="0"/>
              <a:t>Actuellement</a:t>
            </a:r>
            <a:r>
              <a:rPr lang="fr-CA" dirty="0"/>
              <a:t>:</a:t>
            </a:r>
          </a:p>
          <a:p>
            <a:pPr algn="just"/>
            <a:r>
              <a:rPr lang="fr-CA" dirty="0"/>
              <a:t>Entrepreneure dans le domaine de la santé.</a:t>
            </a:r>
          </a:p>
          <a:p>
            <a:pPr algn="just"/>
            <a:r>
              <a:rPr lang="fr-CA" dirty="0"/>
              <a:t>Coordonnatrice de la mesure Jeunes volontaires pour la Montérégie. </a:t>
            </a:r>
          </a:p>
          <a:p>
            <a:pPr algn="just"/>
            <a:endParaRPr lang="fr-CA" dirty="0"/>
          </a:p>
          <a:p>
            <a:pPr algn="just"/>
            <a:r>
              <a:rPr lang="fr-CA" dirty="0"/>
              <a:t>Basée au CJE Marguerite d’Youville à Boucherville</a:t>
            </a:r>
          </a:p>
          <a:p>
            <a:pPr algn="just"/>
            <a:r>
              <a:rPr lang="fr-CA" dirty="0"/>
              <a:t>En poste depuis 3 ans. À temps partiel – 3 jours par semaine.</a:t>
            </a:r>
          </a:p>
          <a:p>
            <a:pPr algn="just"/>
            <a:endParaRPr lang="fr-CA" dirty="0"/>
          </a:p>
          <a:p>
            <a:pPr algn="just"/>
            <a:r>
              <a:rPr lang="fr-CA" b="1" dirty="0"/>
              <a:t>Rôles principaux</a:t>
            </a:r>
            <a:r>
              <a:rPr lang="fr-CA" dirty="0"/>
              <a:t>: </a:t>
            </a:r>
          </a:p>
          <a:p>
            <a:pPr marL="285750" indent="-285750" algn="just">
              <a:buFontTx/>
              <a:buChar char="-"/>
            </a:pPr>
            <a:r>
              <a:rPr lang="fr-CA" dirty="0"/>
              <a:t>Accompagner les jeunes dans la préparation et le développement des projets Jeunes volontaires en Montérégie</a:t>
            </a:r>
          </a:p>
          <a:p>
            <a:pPr marL="285750" indent="-285750" algn="just">
              <a:buFontTx/>
              <a:buChar char="-"/>
            </a:pPr>
            <a:r>
              <a:rPr lang="fr-CA" dirty="0"/>
              <a:t>Gérer et animer les comités-conseils</a:t>
            </a:r>
          </a:p>
          <a:p>
            <a:pPr algn="just"/>
            <a:endParaRPr lang="fr-CA" dirty="0"/>
          </a:p>
          <a:p>
            <a:pPr algn="just"/>
            <a:endParaRPr lang="fr-CA" dirty="0"/>
          </a:p>
          <a:p>
            <a:pPr algn="just"/>
            <a:endParaRPr lang="fr-CA" dirty="0"/>
          </a:p>
        </p:txBody>
      </p:sp>
      <p:pic>
        <p:nvPicPr>
          <p:cNvPr id="4" name="Image 3" descr="Une image contenant Visage humain, personne, habits, sourire&#10;&#10;Description générée automatiquement">
            <a:extLst>
              <a:ext uri="{FF2B5EF4-FFF2-40B4-BE49-F238E27FC236}">
                <a16:creationId xmlns:a16="http://schemas.microsoft.com/office/drawing/2014/main" id="{BB78B141-6AA7-923A-84D0-4AF8C4481947}"/>
              </a:ext>
            </a:extLst>
          </p:cNvPr>
          <p:cNvPicPr>
            <a:picLocks noChangeAspect="1"/>
          </p:cNvPicPr>
          <p:nvPr/>
        </p:nvPicPr>
        <p:blipFill>
          <a:blip r:embed="rId2" cstate="print">
            <a:extLst>
              <a:ext uri="{BEBA8EAE-BF5A-486C-A8C5-ECC9F3942E4B}">
                <a14:imgProps xmlns:a14="http://schemas.microsoft.com/office/drawing/2010/main">
                  <a14:imgLayer r:embed="rId3">
                    <a14:imgEffect>
                      <a14:sharpenSoften amount="25000"/>
                    </a14:imgEffect>
                    <a14:imgEffect>
                      <a14:brightnessContrast bright="20000" contrast="-19000"/>
                    </a14:imgEffect>
                  </a14:imgLayer>
                </a14:imgProps>
              </a:ext>
              <a:ext uri="{28A0092B-C50C-407E-A947-70E740481C1C}">
                <a14:useLocalDpi xmlns:a14="http://schemas.microsoft.com/office/drawing/2010/main" val="0"/>
              </a:ext>
            </a:extLst>
          </a:blip>
          <a:stretch>
            <a:fillRect/>
          </a:stretch>
        </p:blipFill>
        <p:spPr>
          <a:xfrm>
            <a:off x="1040553" y="1245197"/>
            <a:ext cx="3003127" cy="4367605"/>
          </a:xfrm>
          <a:prstGeom prst="rect">
            <a:avLst/>
          </a:prstGeom>
        </p:spPr>
      </p:pic>
    </p:spTree>
    <p:extLst>
      <p:ext uri="{BB962C8B-B14F-4D97-AF65-F5344CB8AC3E}">
        <p14:creationId xmlns:p14="http://schemas.microsoft.com/office/powerpoint/2010/main" val="3995678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wipe(left)">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left)">
                                      <p:cBhvr>
                                        <p:cTn id="25" dur="500"/>
                                        <p:tgtEl>
                                          <p:spTgt spid="3">
                                            <p:txEl>
                                              <p:pRg st="6" end="6"/>
                                            </p:tx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wipe(left)">
                                      <p:cBhvr>
                                        <p:cTn id="29" dur="500"/>
                                        <p:tgtEl>
                                          <p:spTgt spid="3">
                                            <p:txEl>
                                              <p:pRg st="7" end="7"/>
                                            </p:txEl>
                                          </p:spTgt>
                                        </p:tgtEl>
                                      </p:cBhvr>
                                    </p:animEffect>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wipe(left)">
                                      <p:cBhvr>
                                        <p:cTn id="33" dur="500"/>
                                        <p:tgtEl>
                                          <p:spTgt spid="3">
                                            <p:txEl>
                                              <p:pRg st="8" end="8"/>
                                            </p:txEl>
                                          </p:spTgt>
                                        </p:tgtEl>
                                      </p:cBhvr>
                                    </p:animEffect>
                                  </p:childTnLst>
                                </p:cTn>
                              </p:par>
                            </p:childTnLst>
                          </p:cTn>
                        </p:par>
                        <p:par>
                          <p:cTn id="34" fill="hold">
                            <p:stCondLst>
                              <p:cond delay="1500"/>
                            </p:stCondLst>
                            <p:childTnLst>
                              <p:par>
                                <p:cTn id="35" presetID="22" presetClass="entr" presetSubtype="8" fill="hold" grpId="0" nodeType="after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wipe(left)">
                                      <p:cBhvr>
                                        <p:cTn id="37" dur="500"/>
                                        <p:tgtEl>
                                          <p:spTgt spid="3">
                                            <p:txEl>
                                              <p:pRg st="10" end="10"/>
                                            </p:txEl>
                                          </p:spTgt>
                                        </p:tgtEl>
                                      </p:cBhvr>
                                    </p:animEffect>
                                  </p:childTnLst>
                                </p:cTn>
                              </p:par>
                            </p:childTnLst>
                          </p:cTn>
                        </p:par>
                        <p:par>
                          <p:cTn id="38" fill="hold">
                            <p:stCondLst>
                              <p:cond delay="2000"/>
                            </p:stCondLst>
                            <p:childTnLst>
                              <p:par>
                                <p:cTn id="39" presetID="22" presetClass="entr" presetSubtype="8" fill="hold" grpId="0" nodeType="after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animEffect transition="in" filter="wipe(left)">
                                      <p:cBhvr>
                                        <p:cTn id="41" dur="500"/>
                                        <p:tgtEl>
                                          <p:spTgt spid="3">
                                            <p:txEl>
                                              <p:pRg st="11" end="1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3">
                                            <p:txEl>
                                              <p:pRg st="13" end="13"/>
                                            </p:txEl>
                                          </p:spTgt>
                                        </p:tgtEl>
                                        <p:attrNameLst>
                                          <p:attrName>style.visibility</p:attrName>
                                        </p:attrNameLst>
                                      </p:cBhvr>
                                      <p:to>
                                        <p:strVal val="visible"/>
                                      </p:to>
                                    </p:set>
                                    <p:animEffect transition="in" filter="wipe(left)">
                                      <p:cBhvr>
                                        <p:cTn id="46" dur="500"/>
                                        <p:tgtEl>
                                          <p:spTgt spid="3">
                                            <p:txEl>
                                              <p:pRg st="13" end="13"/>
                                            </p:txEl>
                                          </p:spTgt>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3">
                                            <p:txEl>
                                              <p:pRg st="14" end="14"/>
                                            </p:txEl>
                                          </p:spTgt>
                                        </p:tgtEl>
                                        <p:attrNameLst>
                                          <p:attrName>style.visibility</p:attrName>
                                        </p:attrNameLst>
                                      </p:cBhvr>
                                      <p:to>
                                        <p:strVal val="visible"/>
                                      </p:to>
                                    </p:set>
                                    <p:animEffect transition="in" filter="wipe(left)">
                                      <p:cBhvr>
                                        <p:cTn id="50" dur="500"/>
                                        <p:tgtEl>
                                          <p:spTgt spid="3">
                                            <p:txEl>
                                              <p:pRg st="14" end="1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3">
                                            <p:txEl>
                                              <p:pRg st="15" end="15"/>
                                            </p:txEl>
                                          </p:spTgt>
                                        </p:tgtEl>
                                        <p:attrNameLst>
                                          <p:attrName>style.visibility</p:attrName>
                                        </p:attrNameLst>
                                      </p:cBhvr>
                                      <p:to>
                                        <p:strVal val="visible"/>
                                      </p:to>
                                    </p:set>
                                    <p:animEffect transition="in" filter="wipe(left)">
                                      <p:cBhvr>
                                        <p:cTn id="55"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FC36F-02FD-7DC6-6FD1-A003B59CE39C}"/>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7233F86-2319-CB5C-183E-A63D863B700A}"/>
              </a:ext>
            </a:extLst>
          </p:cNvPr>
          <p:cNvSpPr>
            <a:spLocks noGrp="1"/>
          </p:cNvSpPr>
          <p:nvPr>
            <p:ph type="ctrTitle"/>
          </p:nvPr>
        </p:nvSpPr>
        <p:spPr>
          <a:xfrm>
            <a:off x="838200" y="2096962"/>
            <a:ext cx="10515600" cy="2240280"/>
          </a:xfrm>
        </p:spPr>
        <p:txBody>
          <a:bodyPr rtlCol="0">
            <a:normAutofit/>
          </a:bodyPr>
          <a:lstStyle/>
          <a:p>
            <a:pPr>
              <a:lnSpc>
                <a:spcPct val="150000"/>
              </a:lnSpc>
            </a:pPr>
            <a:r>
              <a:rPr kumimoji="0" lang="fr-FR" sz="4400" i="0" u="none" strike="noStrike" kern="1200" cap="small" spc="50" normalizeH="0" noProof="0" dirty="0">
                <a:ln>
                  <a:noFill/>
                </a:ln>
                <a:solidFill>
                  <a:prstClr val="white"/>
                </a:solidFill>
                <a:effectLst/>
                <a:uLnTx/>
                <a:uFillTx/>
                <a:ea typeface="+mn-ea"/>
                <a:cs typeface="+mn-cs"/>
              </a:rPr>
              <a:t>JEUNES VOLONTAIRES MONTÉRÉGIE</a:t>
            </a:r>
            <a:br>
              <a:rPr kumimoji="0" lang="fr-FR" sz="4400" i="0" u="none" strike="noStrike" kern="1200" cap="small" spc="50" normalizeH="0" noProof="0" dirty="0">
                <a:ln>
                  <a:noFill/>
                </a:ln>
                <a:solidFill>
                  <a:prstClr val="white"/>
                </a:solidFill>
                <a:effectLst/>
                <a:uLnTx/>
                <a:uFillTx/>
                <a:ea typeface="+mn-ea"/>
                <a:cs typeface="+mn-cs"/>
              </a:rPr>
            </a:br>
            <a:r>
              <a:rPr kumimoji="0" lang="fr-FR" sz="4400" i="0" u="none" strike="noStrike" kern="1200" cap="small" spc="50" normalizeH="0" noProof="0" dirty="0">
                <a:ln>
                  <a:noFill/>
                </a:ln>
                <a:solidFill>
                  <a:prstClr val="white"/>
                </a:solidFill>
                <a:effectLst/>
                <a:uLnTx/>
                <a:uFillTx/>
                <a:ea typeface="+mn-ea"/>
                <a:cs typeface="+mn-cs"/>
              </a:rPr>
              <a:t>- LES ESSENTIELS -</a:t>
            </a:r>
            <a:endParaRPr lang="fr-FR" cap="none" dirty="0"/>
          </a:p>
        </p:txBody>
      </p:sp>
    </p:spTree>
    <p:extLst>
      <p:ext uri="{BB962C8B-B14F-4D97-AF65-F5344CB8AC3E}">
        <p14:creationId xmlns:p14="http://schemas.microsoft.com/office/powerpoint/2010/main" val="4015551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780A0-D88E-BD77-0FA2-04774CEA603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B8585C-2756-3015-61AE-FF7094DEA9D8}"/>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Jeunes volontaires, en fait c’est quoi?</a:t>
            </a:r>
          </a:p>
        </p:txBody>
      </p:sp>
      <p:sp>
        <p:nvSpPr>
          <p:cNvPr id="8" name="Espace réservé du contenu 7">
            <a:extLst>
              <a:ext uri="{FF2B5EF4-FFF2-40B4-BE49-F238E27FC236}">
                <a16:creationId xmlns:a16="http://schemas.microsoft.com/office/drawing/2014/main" id="{59354C3A-EFEA-D85E-B1CC-B17D09E655C3}"/>
              </a:ext>
            </a:extLst>
          </p:cNvPr>
          <p:cNvSpPr>
            <a:spLocks noGrp="1"/>
          </p:cNvSpPr>
          <p:nvPr>
            <p:ph sz="half" idx="1"/>
          </p:nvPr>
        </p:nvSpPr>
        <p:spPr>
          <a:xfrm>
            <a:off x="4841416" y="1544705"/>
            <a:ext cx="6283784" cy="4462272"/>
          </a:xfrm>
        </p:spPr>
        <p:txBody>
          <a:bodyPr>
            <a:normAutofit fontScale="92500" lnSpcReduction="10000"/>
          </a:bodyPr>
          <a:lstStyle/>
          <a:p>
            <a:pPr algn="just"/>
            <a:r>
              <a:rPr lang="fr-CA" dirty="0"/>
              <a:t>Un programme qui existe depuis des décennies mais encore trop peu connu</a:t>
            </a:r>
          </a:p>
          <a:p>
            <a:pPr algn="just"/>
            <a:r>
              <a:rPr lang="fr-CA" dirty="0"/>
              <a:t>Une mesure formidable pour les jeunes adultes de </a:t>
            </a:r>
            <a:r>
              <a:rPr lang="fr-CA" b="1" dirty="0"/>
              <a:t>moins de 30 ans</a:t>
            </a:r>
          </a:p>
          <a:p>
            <a:pPr algn="just"/>
            <a:r>
              <a:rPr lang="fr-CA" dirty="0"/>
              <a:t>Un projet </a:t>
            </a:r>
            <a:r>
              <a:rPr lang="fr-CA" b="1" dirty="0"/>
              <a:t>entrepreneurial</a:t>
            </a:r>
            <a:r>
              <a:rPr lang="fr-CA" dirty="0"/>
              <a:t> pour les aider à définir leur chemin professionnel</a:t>
            </a:r>
          </a:p>
          <a:p>
            <a:pPr algn="just"/>
            <a:r>
              <a:rPr lang="fr-CA" dirty="0"/>
              <a:t>Un projet à faire </a:t>
            </a:r>
            <a:r>
              <a:rPr lang="fr-CA" b="1" dirty="0"/>
              <a:t>seul ou en groupe </a:t>
            </a:r>
            <a:r>
              <a:rPr lang="fr-CA" dirty="0"/>
              <a:t>(jusqu’à 4 participants)</a:t>
            </a:r>
          </a:p>
          <a:p>
            <a:pPr algn="just"/>
            <a:r>
              <a:rPr lang="fr-CA" dirty="0"/>
              <a:t>Une </a:t>
            </a:r>
            <a:r>
              <a:rPr lang="fr-CA" b="1" dirty="0"/>
              <a:t>subvention</a:t>
            </a:r>
            <a:r>
              <a:rPr lang="fr-CA" dirty="0"/>
              <a:t> pour le projet ET un </a:t>
            </a:r>
            <a:r>
              <a:rPr lang="fr-CA" b="1" dirty="0"/>
              <a:t>soutien du revenu</a:t>
            </a:r>
          </a:p>
          <a:p>
            <a:pPr algn="just"/>
            <a:r>
              <a:rPr lang="fr-CA" dirty="0"/>
              <a:t>La possibilité de travailler et/ou d’étudier en parallèle jusqu’à </a:t>
            </a:r>
            <a:r>
              <a:rPr lang="fr-CA" b="1" dirty="0"/>
              <a:t>20h/semaine</a:t>
            </a:r>
          </a:p>
          <a:p>
            <a:pPr algn="just"/>
            <a:r>
              <a:rPr lang="fr-CA" dirty="0"/>
              <a:t>Une opportunité pleine d’</a:t>
            </a:r>
            <a:r>
              <a:rPr lang="fr-CA" b="1" dirty="0"/>
              <a:t>apprentissages</a:t>
            </a:r>
            <a:r>
              <a:rPr lang="fr-CA" dirty="0"/>
              <a:t> et qui change des vies!</a:t>
            </a:r>
          </a:p>
        </p:txBody>
      </p:sp>
      <p:pic>
        <p:nvPicPr>
          <p:cNvPr id="10" name="Image 9" descr="Une image contenant habits, meubles, personne, chaise&#10;&#10;Description générée automatiquement">
            <a:extLst>
              <a:ext uri="{FF2B5EF4-FFF2-40B4-BE49-F238E27FC236}">
                <a16:creationId xmlns:a16="http://schemas.microsoft.com/office/drawing/2014/main" id="{FFA632CD-0E57-9C88-B9D1-A26774E27E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526" y="1752697"/>
            <a:ext cx="3817882" cy="3817882"/>
          </a:xfrm>
          <a:prstGeom prst="rect">
            <a:avLst/>
          </a:prstGeom>
        </p:spPr>
      </p:pic>
    </p:spTree>
    <p:extLst>
      <p:ext uri="{BB962C8B-B14F-4D97-AF65-F5344CB8AC3E}">
        <p14:creationId xmlns:p14="http://schemas.microsoft.com/office/powerpoint/2010/main" val="2910259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left)">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left)">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left)">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left)">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wipe(left)">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wipe(left)">
                                      <p:cBhvr>
                                        <p:cTn id="37"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930FD-D220-CF36-1AE1-4FFC04AC8E5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84EDF98-02C3-61D2-CDE3-332C127AF7A9}"/>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Jeunes volontaires, plus précisément c’est pour qui?</a:t>
            </a:r>
          </a:p>
        </p:txBody>
      </p:sp>
      <p:grpSp>
        <p:nvGrpSpPr>
          <p:cNvPr id="11" name="Groupe 10">
            <a:extLst>
              <a:ext uri="{FF2B5EF4-FFF2-40B4-BE49-F238E27FC236}">
                <a16:creationId xmlns:a16="http://schemas.microsoft.com/office/drawing/2014/main" id="{9C0A7A72-E030-5F37-7269-8D9AAC60D3D5}"/>
              </a:ext>
            </a:extLst>
          </p:cNvPr>
          <p:cNvGrpSpPr/>
          <p:nvPr/>
        </p:nvGrpSpPr>
        <p:grpSpPr>
          <a:xfrm>
            <a:off x="6137210" y="1737173"/>
            <a:ext cx="2714048" cy="2463915"/>
            <a:chOff x="6137210" y="1737173"/>
            <a:chExt cx="2714048" cy="2463915"/>
          </a:xfrm>
        </p:grpSpPr>
        <p:pic>
          <p:nvPicPr>
            <p:cNvPr id="1032" name="Picture 8" descr="7 conseils pour les jeunes entrepreneurs">
              <a:extLst>
                <a:ext uri="{FF2B5EF4-FFF2-40B4-BE49-F238E27FC236}">
                  <a16:creationId xmlns:a16="http://schemas.microsoft.com/office/drawing/2014/main" id="{E933B297-3FBE-4B88-A942-03DE814471C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37210" y="1737173"/>
              <a:ext cx="2714048" cy="180936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A0EA5A0F-171A-A7ED-5F80-B0160B071807}"/>
                </a:ext>
              </a:extLst>
            </p:cNvPr>
            <p:cNvSpPr txBox="1"/>
            <p:nvPr/>
          </p:nvSpPr>
          <p:spPr>
            <a:xfrm>
              <a:off x="6361479" y="3831756"/>
              <a:ext cx="2441854" cy="369332"/>
            </a:xfrm>
            <a:prstGeom prst="rect">
              <a:avLst/>
            </a:prstGeom>
            <a:noFill/>
          </p:spPr>
          <p:txBody>
            <a:bodyPr wrap="square" rtlCol="0">
              <a:spAutoFit/>
            </a:bodyPr>
            <a:lstStyle/>
            <a:p>
              <a:pPr algn="ctr"/>
              <a:r>
                <a:rPr lang="fr-CA" dirty="0"/>
                <a:t>Profils entrepreneurs</a:t>
              </a:r>
            </a:p>
          </p:txBody>
        </p:sp>
      </p:grpSp>
      <p:grpSp>
        <p:nvGrpSpPr>
          <p:cNvPr id="10" name="Groupe 9">
            <a:extLst>
              <a:ext uri="{FF2B5EF4-FFF2-40B4-BE49-F238E27FC236}">
                <a16:creationId xmlns:a16="http://schemas.microsoft.com/office/drawing/2014/main" id="{9D193ADB-9647-D324-B655-794F13946656}"/>
              </a:ext>
            </a:extLst>
          </p:cNvPr>
          <p:cNvGrpSpPr/>
          <p:nvPr/>
        </p:nvGrpSpPr>
        <p:grpSpPr>
          <a:xfrm>
            <a:off x="3237504" y="1641624"/>
            <a:ext cx="2635469" cy="2602415"/>
            <a:chOff x="3237504" y="1641624"/>
            <a:chExt cx="2635469" cy="2602415"/>
          </a:xfrm>
        </p:grpSpPr>
        <p:pic>
          <p:nvPicPr>
            <p:cNvPr id="1034" name="Picture 10" descr="Le BESOIN de structure quand on est TDA/H - Ton petit look">
              <a:extLst>
                <a:ext uri="{FF2B5EF4-FFF2-40B4-BE49-F238E27FC236}">
                  <a16:creationId xmlns:a16="http://schemas.microsoft.com/office/drawing/2014/main" id="{D51B0927-0939-DE9B-752C-36A1DD089DA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3237504" y="1641624"/>
              <a:ext cx="2635469" cy="179803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507CEC29-8679-9397-3E35-6E1BA99E7B97}"/>
                </a:ext>
              </a:extLst>
            </p:cNvPr>
            <p:cNvSpPr txBox="1"/>
            <p:nvPr/>
          </p:nvSpPr>
          <p:spPr>
            <a:xfrm>
              <a:off x="3388668" y="3874707"/>
              <a:ext cx="2441854" cy="369332"/>
            </a:xfrm>
            <a:prstGeom prst="rect">
              <a:avLst/>
            </a:prstGeom>
            <a:noFill/>
          </p:spPr>
          <p:txBody>
            <a:bodyPr wrap="square" rtlCol="0">
              <a:spAutoFit/>
            </a:bodyPr>
            <a:lstStyle/>
            <a:p>
              <a:pPr algn="ctr"/>
              <a:r>
                <a:rPr lang="fr-CA" dirty="0"/>
                <a:t>Besoin de structure</a:t>
              </a:r>
            </a:p>
          </p:txBody>
        </p:sp>
      </p:grpSp>
      <p:grpSp>
        <p:nvGrpSpPr>
          <p:cNvPr id="8" name="Groupe 7">
            <a:extLst>
              <a:ext uri="{FF2B5EF4-FFF2-40B4-BE49-F238E27FC236}">
                <a16:creationId xmlns:a16="http://schemas.microsoft.com/office/drawing/2014/main" id="{D9CB9383-5610-00D6-FF74-4EE5439880F3}"/>
              </a:ext>
            </a:extLst>
          </p:cNvPr>
          <p:cNvGrpSpPr/>
          <p:nvPr/>
        </p:nvGrpSpPr>
        <p:grpSpPr>
          <a:xfrm>
            <a:off x="284480" y="1630963"/>
            <a:ext cx="2714048" cy="2751576"/>
            <a:chOff x="284480" y="1630963"/>
            <a:chExt cx="2714048" cy="2751576"/>
          </a:xfrm>
        </p:grpSpPr>
        <p:pic>
          <p:nvPicPr>
            <p:cNvPr id="1028" name="Picture 4" descr="Entrepreneur, Mode De Vie, Millénaire">
              <a:extLst>
                <a:ext uri="{FF2B5EF4-FFF2-40B4-BE49-F238E27FC236}">
                  <a16:creationId xmlns:a16="http://schemas.microsoft.com/office/drawing/2014/main" id="{31C93353-4F7D-B6B9-323D-9A67B0E0B31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4480" y="1630963"/>
              <a:ext cx="2714048" cy="192157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B30A985E-9621-1C7A-BBE9-400F719E84FD}"/>
                </a:ext>
              </a:extLst>
            </p:cNvPr>
            <p:cNvSpPr txBox="1"/>
            <p:nvPr/>
          </p:nvSpPr>
          <p:spPr>
            <a:xfrm>
              <a:off x="393948" y="3736208"/>
              <a:ext cx="2441854" cy="646331"/>
            </a:xfrm>
            <a:prstGeom prst="rect">
              <a:avLst/>
            </a:prstGeom>
            <a:noFill/>
          </p:spPr>
          <p:txBody>
            <a:bodyPr wrap="square" rtlCol="0">
              <a:spAutoFit/>
            </a:bodyPr>
            <a:lstStyle/>
            <a:p>
              <a:pPr algn="ctr"/>
              <a:r>
                <a:rPr lang="fr-CA" dirty="0"/>
                <a:t>Cheminement non traditionnel</a:t>
              </a:r>
            </a:p>
          </p:txBody>
        </p:sp>
      </p:grpSp>
      <p:grpSp>
        <p:nvGrpSpPr>
          <p:cNvPr id="13" name="Groupe 12">
            <a:extLst>
              <a:ext uri="{FF2B5EF4-FFF2-40B4-BE49-F238E27FC236}">
                <a16:creationId xmlns:a16="http://schemas.microsoft.com/office/drawing/2014/main" id="{483AB682-FE17-9CCE-A997-EEECA2B35A2D}"/>
              </a:ext>
            </a:extLst>
          </p:cNvPr>
          <p:cNvGrpSpPr/>
          <p:nvPr/>
        </p:nvGrpSpPr>
        <p:grpSpPr>
          <a:xfrm>
            <a:off x="393948" y="4566273"/>
            <a:ext cx="5382218" cy="1834096"/>
            <a:chOff x="393948" y="4566273"/>
            <a:chExt cx="5382218" cy="1834096"/>
          </a:xfrm>
        </p:grpSpPr>
        <p:pic>
          <p:nvPicPr>
            <p:cNvPr id="1036" name="Picture 12" descr="L'exclusion sociale | Centraide du Grand Montréal">
              <a:extLst>
                <a:ext uri="{FF2B5EF4-FFF2-40B4-BE49-F238E27FC236}">
                  <a16:creationId xmlns:a16="http://schemas.microsoft.com/office/drawing/2014/main" id="{F52F1DB6-8DFD-B1E5-8E71-2674D096F0D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22275"/>
            <a:stretch/>
          </p:blipFill>
          <p:spPr bwMode="auto">
            <a:xfrm>
              <a:off x="393948" y="4566273"/>
              <a:ext cx="2714048" cy="183409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4B39CF5D-3A6E-A19C-C85B-431EB2E40902}"/>
                </a:ext>
              </a:extLst>
            </p:cNvPr>
            <p:cNvSpPr txBox="1"/>
            <p:nvPr/>
          </p:nvSpPr>
          <p:spPr>
            <a:xfrm>
              <a:off x="3334312" y="5021656"/>
              <a:ext cx="2441854" cy="923330"/>
            </a:xfrm>
            <a:prstGeom prst="rect">
              <a:avLst/>
            </a:prstGeom>
            <a:noFill/>
          </p:spPr>
          <p:txBody>
            <a:bodyPr wrap="square" rtlCol="0">
              <a:spAutoFit/>
            </a:bodyPr>
            <a:lstStyle/>
            <a:p>
              <a:pPr algn="ctr"/>
              <a:r>
                <a:rPr lang="fr-CA" dirty="0"/>
                <a:t>Situation d’exclusion, difficultés financières, santé mentale, sans DES</a:t>
              </a:r>
            </a:p>
          </p:txBody>
        </p:sp>
      </p:grpSp>
      <p:grpSp>
        <p:nvGrpSpPr>
          <p:cNvPr id="14" name="Groupe 13">
            <a:extLst>
              <a:ext uri="{FF2B5EF4-FFF2-40B4-BE49-F238E27FC236}">
                <a16:creationId xmlns:a16="http://schemas.microsoft.com/office/drawing/2014/main" id="{98C3B772-8D65-20EC-99B2-E6E4A5B6C6D4}"/>
              </a:ext>
            </a:extLst>
          </p:cNvPr>
          <p:cNvGrpSpPr/>
          <p:nvPr/>
        </p:nvGrpSpPr>
        <p:grpSpPr>
          <a:xfrm>
            <a:off x="6620381" y="4593674"/>
            <a:ext cx="5115747" cy="1630963"/>
            <a:chOff x="6620381" y="4593674"/>
            <a:chExt cx="5115747" cy="1630963"/>
          </a:xfrm>
        </p:grpSpPr>
        <p:sp>
          <p:nvSpPr>
            <p:cNvPr id="9" name="ZoneTexte 8">
              <a:extLst>
                <a:ext uri="{FF2B5EF4-FFF2-40B4-BE49-F238E27FC236}">
                  <a16:creationId xmlns:a16="http://schemas.microsoft.com/office/drawing/2014/main" id="{D600AA02-37C6-6AD1-3768-9180BCEDC9F6}"/>
                </a:ext>
              </a:extLst>
            </p:cNvPr>
            <p:cNvSpPr txBox="1"/>
            <p:nvPr/>
          </p:nvSpPr>
          <p:spPr>
            <a:xfrm>
              <a:off x="6620381" y="5012882"/>
              <a:ext cx="2441854" cy="923330"/>
            </a:xfrm>
            <a:prstGeom prst="rect">
              <a:avLst/>
            </a:prstGeom>
            <a:noFill/>
          </p:spPr>
          <p:txBody>
            <a:bodyPr wrap="square" rtlCol="0">
              <a:spAutoFit/>
            </a:bodyPr>
            <a:lstStyle/>
            <a:p>
              <a:pPr marL="45720" indent="0" algn="ctr">
                <a:buNone/>
              </a:pPr>
              <a:r>
                <a:rPr lang="fr-CA" dirty="0"/>
                <a:t>Milieux variés, besoin de développer des compétences</a:t>
              </a:r>
            </a:p>
          </p:txBody>
        </p:sp>
        <p:pic>
          <p:nvPicPr>
            <p:cNvPr id="1038" name="Picture 14" descr="Site Internet, Création De Sites Web">
              <a:extLst>
                <a:ext uri="{FF2B5EF4-FFF2-40B4-BE49-F238E27FC236}">
                  <a16:creationId xmlns:a16="http://schemas.microsoft.com/office/drawing/2014/main" id="{A5377575-21A2-75F5-BD96-A79CD4F145F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88551" y="4593674"/>
              <a:ext cx="2447577" cy="163096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pSp>
        <p:nvGrpSpPr>
          <p:cNvPr id="12" name="Groupe 11">
            <a:extLst>
              <a:ext uri="{FF2B5EF4-FFF2-40B4-BE49-F238E27FC236}">
                <a16:creationId xmlns:a16="http://schemas.microsoft.com/office/drawing/2014/main" id="{345E5048-C11B-40BE-E062-2634EFC3FA19}"/>
              </a:ext>
            </a:extLst>
          </p:cNvPr>
          <p:cNvGrpSpPr/>
          <p:nvPr/>
        </p:nvGrpSpPr>
        <p:grpSpPr>
          <a:xfrm>
            <a:off x="9288551" y="1855058"/>
            <a:ext cx="2635469" cy="2346030"/>
            <a:chOff x="9115495" y="1670392"/>
            <a:chExt cx="2635469" cy="2346030"/>
          </a:xfrm>
        </p:grpSpPr>
        <p:sp>
          <p:nvSpPr>
            <p:cNvPr id="4" name="ZoneTexte 3">
              <a:extLst>
                <a:ext uri="{FF2B5EF4-FFF2-40B4-BE49-F238E27FC236}">
                  <a16:creationId xmlns:a16="http://schemas.microsoft.com/office/drawing/2014/main" id="{7A1E73E0-99F4-D02E-1194-22F3C66C49DD}"/>
                </a:ext>
              </a:extLst>
            </p:cNvPr>
            <p:cNvSpPr txBox="1"/>
            <p:nvPr/>
          </p:nvSpPr>
          <p:spPr>
            <a:xfrm>
              <a:off x="9180786" y="3647090"/>
              <a:ext cx="2441854" cy="369332"/>
            </a:xfrm>
            <a:prstGeom prst="rect">
              <a:avLst/>
            </a:prstGeom>
            <a:noFill/>
          </p:spPr>
          <p:txBody>
            <a:bodyPr wrap="square" rtlCol="0">
              <a:spAutoFit/>
            </a:bodyPr>
            <a:lstStyle/>
            <a:p>
              <a:pPr algn="ctr"/>
              <a:r>
                <a:rPr lang="fr-CA" dirty="0"/>
                <a:t>Profils artistiques</a:t>
              </a:r>
            </a:p>
          </p:txBody>
        </p:sp>
        <p:pic>
          <p:nvPicPr>
            <p:cNvPr id="1040" name="Picture 16" descr="500+ Music Band Pictures | Download Free Images on Unsplash">
              <a:extLst>
                <a:ext uri="{FF2B5EF4-FFF2-40B4-BE49-F238E27FC236}">
                  <a16:creationId xmlns:a16="http://schemas.microsoft.com/office/drawing/2014/main" id="{B3E95B91-3E10-AE4B-F70B-F50BD6CC62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15495" y="1670392"/>
              <a:ext cx="2635469" cy="175860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47218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out)">
                                      <p:cBhvr>
                                        <p:cTn id="12" dur="1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ircle(out)">
                                      <p:cBhvr>
                                        <p:cTn id="17" dur="1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circle(out)">
                                      <p:cBhvr>
                                        <p:cTn id="22" dur="1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circle(out)">
                                      <p:cBhvr>
                                        <p:cTn id="27" dur="1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32"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circle(out)">
                                      <p:cBhvr>
                                        <p:cTn id="32"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1077D-3191-2B36-6B9A-BD3C16FDC8C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729B4B9-ADA8-E070-1274-C1A8955CB4D6}"/>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Jeunes volontaires, c’est quel genre de projet?</a:t>
            </a:r>
          </a:p>
        </p:txBody>
      </p:sp>
      <p:grpSp>
        <p:nvGrpSpPr>
          <p:cNvPr id="16" name="Groupe 15">
            <a:extLst>
              <a:ext uri="{FF2B5EF4-FFF2-40B4-BE49-F238E27FC236}">
                <a16:creationId xmlns:a16="http://schemas.microsoft.com/office/drawing/2014/main" id="{15DDE195-BCA1-EDF3-75F0-CFD57C73A276}"/>
              </a:ext>
            </a:extLst>
          </p:cNvPr>
          <p:cNvGrpSpPr/>
          <p:nvPr/>
        </p:nvGrpSpPr>
        <p:grpSpPr>
          <a:xfrm>
            <a:off x="3474546" y="3912236"/>
            <a:ext cx="2497431" cy="2548730"/>
            <a:chOff x="3474546" y="3912236"/>
            <a:chExt cx="2497431" cy="2548730"/>
          </a:xfrm>
        </p:grpSpPr>
        <p:sp>
          <p:nvSpPr>
            <p:cNvPr id="14" name="ZoneTexte 13">
              <a:extLst>
                <a:ext uri="{FF2B5EF4-FFF2-40B4-BE49-F238E27FC236}">
                  <a16:creationId xmlns:a16="http://schemas.microsoft.com/office/drawing/2014/main" id="{890D6712-AFF3-AA2F-9445-12032DB3892C}"/>
                </a:ext>
              </a:extLst>
            </p:cNvPr>
            <p:cNvSpPr txBox="1"/>
            <p:nvPr/>
          </p:nvSpPr>
          <p:spPr>
            <a:xfrm>
              <a:off x="3474546" y="5814635"/>
              <a:ext cx="2441854" cy="646331"/>
            </a:xfrm>
            <a:prstGeom prst="rect">
              <a:avLst/>
            </a:prstGeom>
            <a:noFill/>
          </p:spPr>
          <p:txBody>
            <a:bodyPr wrap="square" rtlCol="0">
              <a:spAutoFit/>
            </a:bodyPr>
            <a:lstStyle/>
            <a:p>
              <a:pPr algn="ctr"/>
              <a:r>
                <a:rPr lang="fr-CA" dirty="0"/>
                <a:t>Création d’un album de musique</a:t>
              </a:r>
            </a:p>
          </p:txBody>
        </p:sp>
        <p:pic>
          <p:nvPicPr>
            <p:cNvPr id="18" name="Image 17" descr="Une image contenant habits, concert, personne, performances&#10;&#10;Description générée automatiquement">
              <a:extLst>
                <a:ext uri="{FF2B5EF4-FFF2-40B4-BE49-F238E27FC236}">
                  <a16:creationId xmlns:a16="http://schemas.microsoft.com/office/drawing/2014/main" id="{6C1B7387-B31F-5C61-A05E-E3345018B967}"/>
                </a:ext>
              </a:extLst>
            </p:cNvPr>
            <p:cNvPicPr>
              <a:picLocks noChangeAspect="1"/>
            </p:cNvPicPr>
            <p:nvPr/>
          </p:nvPicPr>
          <p:blipFill>
            <a:blip r:embed="rId3" cstate="print">
              <a:extLst>
                <a:ext uri="{28A0092B-C50C-407E-A947-70E740481C1C}">
                  <a14:useLocalDpi xmlns:a14="http://schemas.microsoft.com/office/drawing/2010/main" val="0"/>
                </a:ext>
              </a:extLst>
            </a:blip>
            <a:srcRect t="12552" b="12552"/>
            <a:stretch/>
          </p:blipFill>
          <p:spPr>
            <a:xfrm>
              <a:off x="3581908" y="3912236"/>
              <a:ext cx="2390069" cy="1790070"/>
            </a:xfrm>
            <a:prstGeom prst="ellipse">
              <a:avLst/>
            </a:prstGeom>
            <a:ln>
              <a:noFill/>
            </a:ln>
            <a:effectLst>
              <a:softEdge rad="112500"/>
            </a:effectLst>
          </p:spPr>
        </p:pic>
      </p:grpSp>
      <p:grpSp>
        <p:nvGrpSpPr>
          <p:cNvPr id="11" name="Groupe 10">
            <a:extLst>
              <a:ext uri="{FF2B5EF4-FFF2-40B4-BE49-F238E27FC236}">
                <a16:creationId xmlns:a16="http://schemas.microsoft.com/office/drawing/2014/main" id="{84A625ED-DB7B-4153-C247-1B13E794F5B1}"/>
              </a:ext>
            </a:extLst>
          </p:cNvPr>
          <p:cNvGrpSpPr/>
          <p:nvPr/>
        </p:nvGrpSpPr>
        <p:grpSpPr>
          <a:xfrm>
            <a:off x="479555" y="3856129"/>
            <a:ext cx="2441854" cy="2302787"/>
            <a:chOff x="479555" y="3856129"/>
            <a:chExt cx="2441854" cy="2302787"/>
          </a:xfrm>
        </p:grpSpPr>
        <p:sp>
          <p:nvSpPr>
            <p:cNvPr id="15" name="ZoneTexte 14">
              <a:extLst>
                <a:ext uri="{FF2B5EF4-FFF2-40B4-BE49-F238E27FC236}">
                  <a16:creationId xmlns:a16="http://schemas.microsoft.com/office/drawing/2014/main" id="{4BEE85F2-E066-38E5-6390-28F05841A73F}"/>
                </a:ext>
              </a:extLst>
            </p:cNvPr>
            <p:cNvSpPr txBox="1"/>
            <p:nvPr/>
          </p:nvSpPr>
          <p:spPr>
            <a:xfrm>
              <a:off x="479555" y="5789584"/>
              <a:ext cx="2441854" cy="369332"/>
            </a:xfrm>
            <a:prstGeom prst="rect">
              <a:avLst/>
            </a:prstGeom>
            <a:noFill/>
          </p:spPr>
          <p:txBody>
            <a:bodyPr wrap="square" rtlCol="0">
              <a:spAutoFit/>
            </a:bodyPr>
            <a:lstStyle/>
            <a:p>
              <a:pPr algn="ctr"/>
              <a:r>
                <a:rPr lang="fr-CA" dirty="0"/>
                <a:t>Spectacle de danse</a:t>
              </a:r>
            </a:p>
          </p:txBody>
        </p:sp>
        <p:pic>
          <p:nvPicPr>
            <p:cNvPr id="20" name="Image 19" descr="Une image contenant habits, personne, Visage humain, spectacle&#10;&#10;Description générée automatiquement">
              <a:extLst>
                <a:ext uri="{FF2B5EF4-FFF2-40B4-BE49-F238E27FC236}">
                  <a16:creationId xmlns:a16="http://schemas.microsoft.com/office/drawing/2014/main" id="{FCE87231-F5CB-61CB-7CD9-C636B68F0545}"/>
                </a:ext>
              </a:extLst>
            </p:cNvPr>
            <p:cNvPicPr>
              <a:picLocks noChangeAspect="1"/>
            </p:cNvPicPr>
            <p:nvPr/>
          </p:nvPicPr>
          <p:blipFill>
            <a:blip r:embed="rId4" cstate="print">
              <a:extLst>
                <a:ext uri="{28A0092B-C50C-407E-A947-70E740481C1C}">
                  <a14:useLocalDpi xmlns:a14="http://schemas.microsoft.com/office/drawing/2010/main" val="0"/>
                </a:ext>
              </a:extLst>
            </a:blip>
            <a:srcRect t="12528" b="9247"/>
            <a:stretch/>
          </p:blipFill>
          <p:spPr>
            <a:xfrm>
              <a:off x="633013" y="3856129"/>
              <a:ext cx="2288396" cy="1790070"/>
            </a:xfrm>
            <a:prstGeom prst="ellipse">
              <a:avLst/>
            </a:prstGeom>
            <a:ln>
              <a:noFill/>
            </a:ln>
            <a:effectLst>
              <a:softEdge rad="112500"/>
            </a:effectLst>
          </p:spPr>
        </p:pic>
      </p:grpSp>
      <p:grpSp>
        <p:nvGrpSpPr>
          <p:cNvPr id="7" name="Groupe 6">
            <a:extLst>
              <a:ext uri="{FF2B5EF4-FFF2-40B4-BE49-F238E27FC236}">
                <a16:creationId xmlns:a16="http://schemas.microsoft.com/office/drawing/2014/main" id="{A81C8036-089F-8D95-7472-CAABE6C8D695}"/>
              </a:ext>
            </a:extLst>
          </p:cNvPr>
          <p:cNvGrpSpPr/>
          <p:nvPr/>
        </p:nvGrpSpPr>
        <p:grpSpPr>
          <a:xfrm>
            <a:off x="479555" y="1415046"/>
            <a:ext cx="2543527" cy="2200394"/>
            <a:chOff x="479555" y="1415046"/>
            <a:chExt cx="2543527" cy="2200394"/>
          </a:xfrm>
        </p:grpSpPr>
        <p:sp>
          <p:nvSpPr>
            <p:cNvPr id="6" name="ZoneTexte 5">
              <a:extLst>
                <a:ext uri="{FF2B5EF4-FFF2-40B4-BE49-F238E27FC236}">
                  <a16:creationId xmlns:a16="http://schemas.microsoft.com/office/drawing/2014/main" id="{81376C00-3CE3-1793-868E-1C41ABA1FBCE}"/>
                </a:ext>
              </a:extLst>
            </p:cNvPr>
            <p:cNvSpPr txBox="1"/>
            <p:nvPr/>
          </p:nvSpPr>
          <p:spPr>
            <a:xfrm>
              <a:off x="479555" y="3246108"/>
              <a:ext cx="2441854" cy="369332"/>
            </a:xfrm>
            <a:prstGeom prst="rect">
              <a:avLst/>
            </a:prstGeom>
            <a:noFill/>
          </p:spPr>
          <p:txBody>
            <a:bodyPr wrap="square" rtlCol="0">
              <a:spAutoFit/>
            </a:bodyPr>
            <a:lstStyle/>
            <a:p>
              <a:pPr algn="ctr"/>
              <a:r>
                <a:rPr lang="fr-CA" dirty="0"/>
                <a:t>Création d’un podcast</a:t>
              </a:r>
            </a:p>
          </p:txBody>
        </p:sp>
        <p:pic>
          <p:nvPicPr>
            <p:cNvPr id="21" name="Image 20" descr="Une image contenant personne, intérieur, habits, mur&#10;&#10;Description générée automatiquement">
              <a:extLst>
                <a:ext uri="{FF2B5EF4-FFF2-40B4-BE49-F238E27FC236}">
                  <a16:creationId xmlns:a16="http://schemas.microsoft.com/office/drawing/2014/main" id="{10FDE75C-717A-4198-BCDE-17983C64DAEF}"/>
                </a:ext>
              </a:extLst>
            </p:cNvPr>
            <p:cNvPicPr>
              <a:picLocks noChangeAspect="1"/>
            </p:cNvPicPr>
            <p:nvPr/>
          </p:nvPicPr>
          <p:blipFill>
            <a:blip r:embed="rId5" cstate="print">
              <a:extLst>
                <a:ext uri="{28A0092B-C50C-407E-A947-70E740481C1C}">
                  <a14:useLocalDpi xmlns:a14="http://schemas.microsoft.com/office/drawing/2010/main" val="0"/>
                </a:ext>
              </a:extLst>
            </a:blip>
            <a:srcRect t="5898" b="27709"/>
            <a:stretch/>
          </p:blipFill>
          <p:spPr>
            <a:xfrm>
              <a:off x="633013" y="1415046"/>
              <a:ext cx="2390069" cy="1586825"/>
            </a:xfrm>
            <a:prstGeom prst="ellipse">
              <a:avLst/>
            </a:prstGeom>
            <a:ln>
              <a:noFill/>
            </a:ln>
            <a:effectLst>
              <a:softEdge rad="112500"/>
            </a:effectLst>
          </p:spPr>
        </p:pic>
      </p:grpSp>
      <p:grpSp>
        <p:nvGrpSpPr>
          <p:cNvPr id="10" name="Groupe 9">
            <a:extLst>
              <a:ext uri="{FF2B5EF4-FFF2-40B4-BE49-F238E27FC236}">
                <a16:creationId xmlns:a16="http://schemas.microsoft.com/office/drawing/2014/main" id="{6203041F-94BF-E754-81E4-6E7E4C8AA91C}"/>
              </a:ext>
            </a:extLst>
          </p:cNvPr>
          <p:cNvGrpSpPr/>
          <p:nvPr/>
        </p:nvGrpSpPr>
        <p:grpSpPr>
          <a:xfrm>
            <a:off x="9266393" y="1427225"/>
            <a:ext cx="2518393" cy="2376096"/>
            <a:chOff x="9266393" y="1427225"/>
            <a:chExt cx="2518393" cy="2376096"/>
          </a:xfrm>
        </p:grpSpPr>
        <p:sp>
          <p:nvSpPr>
            <p:cNvPr id="4" name="ZoneTexte 3">
              <a:extLst>
                <a:ext uri="{FF2B5EF4-FFF2-40B4-BE49-F238E27FC236}">
                  <a16:creationId xmlns:a16="http://schemas.microsoft.com/office/drawing/2014/main" id="{CF791DC2-E6BD-67EC-0E36-4067A75CAA4E}"/>
                </a:ext>
              </a:extLst>
            </p:cNvPr>
            <p:cNvSpPr txBox="1"/>
            <p:nvPr/>
          </p:nvSpPr>
          <p:spPr>
            <a:xfrm>
              <a:off x="9266393" y="3156990"/>
              <a:ext cx="2441854" cy="646331"/>
            </a:xfrm>
            <a:prstGeom prst="rect">
              <a:avLst/>
            </a:prstGeom>
            <a:noFill/>
          </p:spPr>
          <p:txBody>
            <a:bodyPr wrap="square" rtlCol="0">
              <a:spAutoFit/>
            </a:bodyPr>
            <a:lstStyle/>
            <a:p>
              <a:pPr algn="ctr"/>
              <a:r>
                <a:rPr lang="fr-CA" dirty="0"/>
                <a:t>Projet de récupération/surcyclage</a:t>
              </a:r>
            </a:p>
          </p:txBody>
        </p:sp>
        <p:pic>
          <p:nvPicPr>
            <p:cNvPr id="22" name="Image 21" descr="Une image contenant personne, habits, intérieur, mur&#10;&#10;Description générée automatiquement">
              <a:extLst>
                <a:ext uri="{FF2B5EF4-FFF2-40B4-BE49-F238E27FC236}">
                  <a16:creationId xmlns:a16="http://schemas.microsoft.com/office/drawing/2014/main" id="{FD9D68A5-2F94-0D9D-EB72-A07B060F9D0D}"/>
                </a:ext>
              </a:extLst>
            </p:cNvPr>
            <p:cNvPicPr>
              <a:picLocks noChangeAspect="1"/>
            </p:cNvPicPr>
            <p:nvPr/>
          </p:nvPicPr>
          <p:blipFill>
            <a:blip r:embed="rId6" cstate="print">
              <a:extLst>
                <a:ext uri="{28A0092B-C50C-407E-A947-70E740481C1C}">
                  <a14:useLocalDpi xmlns:a14="http://schemas.microsoft.com/office/drawing/2010/main" val="0"/>
                </a:ext>
              </a:extLst>
            </a:blip>
            <a:srcRect t="6068" b="24164"/>
            <a:stretch/>
          </p:blipFill>
          <p:spPr>
            <a:xfrm>
              <a:off x="9394717" y="1427225"/>
              <a:ext cx="2390069" cy="1667484"/>
            </a:xfrm>
            <a:prstGeom prst="ellipse">
              <a:avLst/>
            </a:prstGeom>
            <a:ln>
              <a:noFill/>
            </a:ln>
            <a:effectLst>
              <a:softEdge rad="112500"/>
            </a:effectLst>
          </p:spPr>
        </p:pic>
      </p:grpSp>
      <p:grpSp>
        <p:nvGrpSpPr>
          <p:cNvPr id="9" name="Groupe 8">
            <a:extLst>
              <a:ext uri="{FF2B5EF4-FFF2-40B4-BE49-F238E27FC236}">
                <a16:creationId xmlns:a16="http://schemas.microsoft.com/office/drawing/2014/main" id="{2DD8CAFC-8B66-853E-1120-C192434A5F48}"/>
              </a:ext>
            </a:extLst>
          </p:cNvPr>
          <p:cNvGrpSpPr/>
          <p:nvPr/>
        </p:nvGrpSpPr>
        <p:grpSpPr>
          <a:xfrm>
            <a:off x="6360283" y="1336289"/>
            <a:ext cx="2441854" cy="2467032"/>
            <a:chOff x="6360283" y="1336289"/>
            <a:chExt cx="2441854" cy="2467032"/>
          </a:xfrm>
        </p:grpSpPr>
        <p:sp>
          <p:nvSpPr>
            <p:cNvPr id="3" name="ZoneTexte 2">
              <a:extLst>
                <a:ext uri="{FF2B5EF4-FFF2-40B4-BE49-F238E27FC236}">
                  <a16:creationId xmlns:a16="http://schemas.microsoft.com/office/drawing/2014/main" id="{425668D3-248D-57BC-C7B6-E70F30DCEFD7}"/>
                </a:ext>
              </a:extLst>
            </p:cNvPr>
            <p:cNvSpPr txBox="1"/>
            <p:nvPr/>
          </p:nvSpPr>
          <p:spPr>
            <a:xfrm>
              <a:off x="6360283" y="3156990"/>
              <a:ext cx="2441854" cy="646331"/>
            </a:xfrm>
            <a:prstGeom prst="rect">
              <a:avLst/>
            </a:prstGeom>
            <a:noFill/>
          </p:spPr>
          <p:txBody>
            <a:bodyPr wrap="square" rtlCol="0">
              <a:spAutoFit/>
            </a:bodyPr>
            <a:lstStyle/>
            <a:p>
              <a:pPr algn="ctr"/>
              <a:r>
                <a:rPr lang="fr-CA" dirty="0"/>
                <a:t>Mise en scène d’une pièce de théâtre</a:t>
              </a:r>
            </a:p>
          </p:txBody>
        </p:sp>
        <p:pic>
          <p:nvPicPr>
            <p:cNvPr id="6146" name="Picture 2" descr="La Seconde Surprise de l'amour, d'après Marivaux, mise en scène Alain  Françon">
              <a:extLst>
                <a:ext uri="{FF2B5EF4-FFF2-40B4-BE49-F238E27FC236}">
                  <a16:creationId xmlns:a16="http://schemas.microsoft.com/office/drawing/2014/main" id="{CA509B6F-139E-CBE3-1A9F-2AA1A9D72931}"/>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9872" r="2883"/>
            <a:stretch/>
          </p:blipFill>
          <p:spPr bwMode="auto">
            <a:xfrm>
              <a:off x="6412069" y="1336289"/>
              <a:ext cx="2390068" cy="16863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pSp>
        <p:nvGrpSpPr>
          <p:cNvPr id="8" name="Groupe 7">
            <a:extLst>
              <a:ext uri="{FF2B5EF4-FFF2-40B4-BE49-F238E27FC236}">
                <a16:creationId xmlns:a16="http://schemas.microsoft.com/office/drawing/2014/main" id="{DAC5625D-9F36-DCF4-E7B2-E4BB833259BD}"/>
              </a:ext>
            </a:extLst>
          </p:cNvPr>
          <p:cNvGrpSpPr/>
          <p:nvPr/>
        </p:nvGrpSpPr>
        <p:grpSpPr>
          <a:xfrm>
            <a:off x="3454173" y="1416769"/>
            <a:ext cx="2441854" cy="2198671"/>
            <a:chOff x="3454173" y="1416769"/>
            <a:chExt cx="2441854" cy="2198671"/>
          </a:xfrm>
        </p:grpSpPr>
        <p:sp>
          <p:nvSpPr>
            <p:cNvPr id="5" name="ZoneTexte 4">
              <a:extLst>
                <a:ext uri="{FF2B5EF4-FFF2-40B4-BE49-F238E27FC236}">
                  <a16:creationId xmlns:a16="http://schemas.microsoft.com/office/drawing/2014/main" id="{31A83A5E-34AA-3A94-D83A-661F0AAA1FED}"/>
                </a:ext>
              </a:extLst>
            </p:cNvPr>
            <p:cNvSpPr txBox="1"/>
            <p:nvPr/>
          </p:nvSpPr>
          <p:spPr>
            <a:xfrm>
              <a:off x="3454173" y="3246108"/>
              <a:ext cx="2441854" cy="369332"/>
            </a:xfrm>
            <a:prstGeom prst="rect">
              <a:avLst/>
            </a:prstGeom>
            <a:noFill/>
          </p:spPr>
          <p:txBody>
            <a:bodyPr wrap="square" rtlCol="0">
              <a:spAutoFit/>
            </a:bodyPr>
            <a:lstStyle/>
            <a:p>
              <a:pPr algn="ctr"/>
              <a:r>
                <a:rPr lang="fr-CA" dirty="0"/>
                <a:t>Création d’un jeu vidéo</a:t>
              </a:r>
            </a:p>
          </p:txBody>
        </p:sp>
        <p:pic>
          <p:nvPicPr>
            <p:cNvPr id="6148" name="Picture 4" descr="Le marché du jeu vidéo atteint des sommets en France">
              <a:extLst>
                <a:ext uri="{FF2B5EF4-FFF2-40B4-BE49-F238E27FC236}">
                  <a16:creationId xmlns:a16="http://schemas.microsoft.com/office/drawing/2014/main" id="{307D646E-994A-5EC5-7D47-791AAB4EE27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81908" y="1416769"/>
              <a:ext cx="2314119" cy="158682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pSp>
        <p:nvGrpSpPr>
          <p:cNvPr id="17" name="Groupe 16">
            <a:extLst>
              <a:ext uri="{FF2B5EF4-FFF2-40B4-BE49-F238E27FC236}">
                <a16:creationId xmlns:a16="http://schemas.microsoft.com/office/drawing/2014/main" id="{BC6B0D78-5688-1D71-E505-CAFC5FF9F7E4}"/>
              </a:ext>
            </a:extLst>
          </p:cNvPr>
          <p:cNvGrpSpPr/>
          <p:nvPr/>
        </p:nvGrpSpPr>
        <p:grpSpPr>
          <a:xfrm>
            <a:off x="6500231" y="3928156"/>
            <a:ext cx="2441854" cy="2516653"/>
            <a:chOff x="6500231" y="3928156"/>
            <a:chExt cx="2441854" cy="2516653"/>
          </a:xfrm>
        </p:grpSpPr>
        <p:sp>
          <p:nvSpPr>
            <p:cNvPr id="12" name="ZoneTexte 11">
              <a:extLst>
                <a:ext uri="{FF2B5EF4-FFF2-40B4-BE49-F238E27FC236}">
                  <a16:creationId xmlns:a16="http://schemas.microsoft.com/office/drawing/2014/main" id="{DD707A97-5348-98A6-C815-2A4946217DC8}"/>
                </a:ext>
              </a:extLst>
            </p:cNvPr>
            <p:cNvSpPr txBox="1"/>
            <p:nvPr/>
          </p:nvSpPr>
          <p:spPr>
            <a:xfrm>
              <a:off x="6500231" y="5798478"/>
              <a:ext cx="2441854" cy="646331"/>
            </a:xfrm>
            <a:prstGeom prst="rect">
              <a:avLst/>
            </a:prstGeom>
            <a:noFill/>
          </p:spPr>
          <p:txBody>
            <a:bodyPr wrap="square" rtlCol="0">
              <a:spAutoFit/>
            </a:bodyPr>
            <a:lstStyle/>
            <a:p>
              <a:pPr algn="ctr"/>
              <a:r>
                <a:rPr lang="fr-CA" dirty="0"/>
                <a:t>Création d’un portfolio artistique</a:t>
              </a:r>
            </a:p>
          </p:txBody>
        </p:sp>
        <p:pic>
          <p:nvPicPr>
            <p:cNvPr id="6150" name="Picture 6" descr="17 exemples de portfolios artistiques matériels qui montreront  avantageusement votre travail d'artiste | Skillshare Blog">
              <a:extLst>
                <a:ext uri="{FF2B5EF4-FFF2-40B4-BE49-F238E27FC236}">
                  <a16:creationId xmlns:a16="http://schemas.microsoft.com/office/drawing/2014/main" id="{2F448EB9-6A04-3E9E-9C90-BB01C52E8417}"/>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5229" b="5832"/>
            <a:stretch/>
          </p:blipFill>
          <p:spPr bwMode="auto">
            <a:xfrm>
              <a:off x="6632476" y="3928156"/>
              <a:ext cx="2286817" cy="169454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pSp>
        <p:nvGrpSpPr>
          <p:cNvPr id="19" name="Groupe 18">
            <a:extLst>
              <a:ext uri="{FF2B5EF4-FFF2-40B4-BE49-F238E27FC236}">
                <a16:creationId xmlns:a16="http://schemas.microsoft.com/office/drawing/2014/main" id="{48CF3D18-4EA1-46E9-88FC-914D53D53696}"/>
              </a:ext>
            </a:extLst>
          </p:cNvPr>
          <p:cNvGrpSpPr/>
          <p:nvPr/>
        </p:nvGrpSpPr>
        <p:grpSpPr>
          <a:xfrm>
            <a:off x="9394717" y="3928156"/>
            <a:ext cx="2619375" cy="2565182"/>
            <a:chOff x="9244474" y="3879626"/>
            <a:chExt cx="2619375" cy="2565182"/>
          </a:xfrm>
        </p:grpSpPr>
        <p:sp>
          <p:nvSpPr>
            <p:cNvPr id="13" name="ZoneTexte 12">
              <a:extLst>
                <a:ext uri="{FF2B5EF4-FFF2-40B4-BE49-F238E27FC236}">
                  <a16:creationId xmlns:a16="http://schemas.microsoft.com/office/drawing/2014/main" id="{18F265F2-25A0-4479-1029-213CE928718B}"/>
                </a:ext>
              </a:extLst>
            </p:cNvPr>
            <p:cNvSpPr txBox="1"/>
            <p:nvPr/>
          </p:nvSpPr>
          <p:spPr>
            <a:xfrm>
              <a:off x="9394717" y="5798477"/>
              <a:ext cx="2441854" cy="646331"/>
            </a:xfrm>
            <a:prstGeom prst="rect">
              <a:avLst/>
            </a:prstGeom>
            <a:noFill/>
          </p:spPr>
          <p:txBody>
            <a:bodyPr wrap="square" rtlCol="0">
              <a:spAutoFit/>
            </a:bodyPr>
            <a:lstStyle/>
            <a:p>
              <a:pPr algn="ctr"/>
              <a:r>
                <a:rPr lang="fr-CA" dirty="0" err="1"/>
                <a:t>Pré-démarrage</a:t>
              </a:r>
              <a:r>
                <a:rPr lang="fr-CA" dirty="0"/>
                <a:t> d’entreprise</a:t>
              </a:r>
            </a:p>
          </p:txBody>
        </p:sp>
        <p:pic>
          <p:nvPicPr>
            <p:cNvPr id="6152" name="Picture 8" descr="Démarrage d'entreprise avec un avocat : la « check-list » pour un plan  d'affaires réussi! – JuriGo.ca">
              <a:extLst>
                <a:ext uri="{FF2B5EF4-FFF2-40B4-BE49-F238E27FC236}">
                  <a16:creationId xmlns:a16="http://schemas.microsoft.com/office/drawing/2014/main" id="{A426652A-1788-937C-6E2D-7E81A73D339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244474" y="3879626"/>
              <a:ext cx="2619375" cy="174307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783358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out)">
                                      <p:cBhvr>
                                        <p:cTn id="7" dur="1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32"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amond(out)">
                                      <p:cBhvr>
                                        <p:cTn id="12" dur="1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32"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amond(out)">
                                      <p:cBhvr>
                                        <p:cTn id="17" dur="1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32"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amond(out)">
                                      <p:cBhvr>
                                        <p:cTn id="22" dur="1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32"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amond(out)">
                                      <p:cBhvr>
                                        <p:cTn id="27" dur="1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32"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diamond(out)">
                                      <p:cBhvr>
                                        <p:cTn id="32" dur="1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32"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diamond(out)">
                                      <p:cBhvr>
                                        <p:cTn id="37" dur="1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32"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diamond(out)">
                                      <p:cBhvr>
                                        <p:cTn id="42" dur="1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BB115-4AA4-6817-B6BD-CE9EB9DDAC1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DF4F521-0684-F04E-9DD1-9426E08A4FCA}"/>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Jeunes volontaires, c’est quel genre de projet?</a:t>
            </a:r>
          </a:p>
        </p:txBody>
      </p:sp>
      <p:grpSp>
        <p:nvGrpSpPr>
          <p:cNvPr id="16" name="Groupe 15">
            <a:extLst>
              <a:ext uri="{FF2B5EF4-FFF2-40B4-BE49-F238E27FC236}">
                <a16:creationId xmlns:a16="http://schemas.microsoft.com/office/drawing/2014/main" id="{2720AD66-98C7-DDC8-20C2-9EDF7979A571}"/>
              </a:ext>
            </a:extLst>
          </p:cNvPr>
          <p:cNvGrpSpPr/>
          <p:nvPr/>
        </p:nvGrpSpPr>
        <p:grpSpPr>
          <a:xfrm>
            <a:off x="393231" y="3826173"/>
            <a:ext cx="2886696" cy="2798824"/>
            <a:chOff x="393231" y="3826173"/>
            <a:chExt cx="2886696" cy="2798824"/>
          </a:xfrm>
        </p:grpSpPr>
        <p:sp>
          <p:nvSpPr>
            <p:cNvPr id="15" name="ZoneTexte 14">
              <a:extLst>
                <a:ext uri="{FF2B5EF4-FFF2-40B4-BE49-F238E27FC236}">
                  <a16:creationId xmlns:a16="http://schemas.microsoft.com/office/drawing/2014/main" id="{90AEAB92-A63F-8176-908E-F82F2411650E}"/>
                </a:ext>
              </a:extLst>
            </p:cNvPr>
            <p:cNvSpPr txBox="1"/>
            <p:nvPr/>
          </p:nvSpPr>
          <p:spPr>
            <a:xfrm>
              <a:off x="393231" y="5701667"/>
              <a:ext cx="2886696" cy="923330"/>
            </a:xfrm>
            <a:prstGeom prst="rect">
              <a:avLst/>
            </a:prstGeom>
            <a:noFill/>
          </p:spPr>
          <p:txBody>
            <a:bodyPr wrap="square" rtlCol="0">
              <a:spAutoFit/>
            </a:bodyPr>
            <a:lstStyle/>
            <a:p>
              <a:pPr algn="ctr"/>
              <a:r>
                <a:rPr lang="fr-CA" dirty="0"/>
                <a:t>Développement d’une gamme de savons/produits cosmétiques</a:t>
              </a:r>
            </a:p>
          </p:txBody>
        </p:sp>
        <p:pic>
          <p:nvPicPr>
            <p:cNvPr id="32" name="Image 31" descr="Une image contenant table, intérieur, vaisselle, nourriture&#10;&#10;Description générée automatiquement">
              <a:extLst>
                <a:ext uri="{FF2B5EF4-FFF2-40B4-BE49-F238E27FC236}">
                  <a16:creationId xmlns:a16="http://schemas.microsoft.com/office/drawing/2014/main" id="{B6ABA8B4-0BA8-A8C1-C6D9-3F73D99620B2}"/>
                </a:ext>
              </a:extLst>
            </p:cNvPr>
            <p:cNvPicPr>
              <a:picLocks noChangeAspect="1"/>
            </p:cNvPicPr>
            <p:nvPr/>
          </p:nvPicPr>
          <p:blipFill>
            <a:blip r:embed="rId3" cstate="print">
              <a:extLst>
                <a:ext uri="{28A0092B-C50C-407E-A947-70E740481C1C}">
                  <a14:useLocalDpi xmlns:a14="http://schemas.microsoft.com/office/drawing/2010/main" val="0"/>
                </a:ext>
              </a:extLst>
            </a:blip>
            <a:srcRect t="4622" b="20482"/>
            <a:stretch/>
          </p:blipFill>
          <p:spPr>
            <a:xfrm>
              <a:off x="641544" y="3826173"/>
              <a:ext cx="2390069" cy="1790069"/>
            </a:xfrm>
            <a:prstGeom prst="ellipse">
              <a:avLst/>
            </a:prstGeom>
            <a:ln>
              <a:noFill/>
            </a:ln>
            <a:effectLst>
              <a:softEdge rad="112500"/>
            </a:effectLst>
          </p:spPr>
        </p:pic>
      </p:grpSp>
      <p:grpSp>
        <p:nvGrpSpPr>
          <p:cNvPr id="11" name="Groupe 10">
            <a:extLst>
              <a:ext uri="{FF2B5EF4-FFF2-40B4-BE49-F238E27FC236}">
                <a16:creationId xmlns:a16="http://schemas.microsoft.com/office/drawing/2014/main" id="{928DF21E-65D9-1634-7191-5B8836397940}"/>
              </a:ext>
            </a:extLst>
          </p:cNvPr>
          <p:cNvGrpSpPr/>
          <p:nvPr/>
        </p:nvGrpSpPr>
        <p:grpSpPr>
          <a:xfrm>
            <a:off x="9318178" y="1474818"/>
            <a:ext cx="2547508" cy="2117195"/>
            <a:chOff x="9318178" y="1474818"/>
            <a:chExt cx="2547508" cy="2117195"/>
          </a:xfrm>
        </p:grpSpPr>
        <p:sp>
          <p:nvSpPr>
            <p:cNvPr id="4" name="ZoneTexte 3">
              <a:extLst>
                <a:ext uri="{FF2B5EF4-FFF2-40B4-BE49-F238E27FC236}">
                  <a16:creationId xmlns:a16="http://schemas.microsoft.com/office/drawing/2014/main" id="{4D08BE25-3EB5-6526-1F55-304F2E180875}"/>
                </a:ext>
              </a:extLst>
            </p:cNvPr>
            <p:cNvSpPr txBox="1"/>
            <p:nvPr/>
          </p:nvSpPr>
          <p:spPr>
            <a:xfrm>
              <a:off x="9318178" y="3222681"/>
              <a:ext cx="2441854" cy="369332"/>
            </a:xfrm>
            <a:prstGeom prst="rect">
              <a:avLst/>
            </a:prstGeom>
            <a:noFill/>
          </p:spPr>
          <p:txBody>
            <a:bodyPr wrap="square" rtlCol="0">
              <a:spAutoFit/>
            </a:bodyPr>
            <a:lstStyle/>
            <a:p>
              <a:pPr algn="ctr"/>
              <a:r>
                <a:rPr lang="fr-CA" dirty="0"/>
                <a:t>Court-métrage/Série TV</a:t>
              </a:r>
            </a:p>
          </p:txBody>
        </p:sp>
        <p:pic>
          <p:nvPicPr>
            <p:cNvPr id="33" name="Image 32" descr="Une image contenant ciel, plein air, habits, homme&#10;&#10;Description générée automatiquement">
              <a:extLst>
                <a:ext uri="{FF2B5EF4-FFF2-40B4-BE49-F238E27FC236}">
                  <a16:creationId xmlns:a16="http://schemas.microsoft.com/office/drawing/2014/main" id="{B680ED4F-46B1-35E0-1D18-4A852A37DFAB}"/>
                </a:ext>
              </a:extLst>
            </p:cNvPr>
            <p:cNvPicPr>
              <a:picLocks noChangeAspect="1"/>
            </p:cNvPicPr>
            <p:nvPr/>
          </p:nvPicPr>
          <p:blipFill>
            <a:blip r:embed="rId4" cstate="print">
              <a:extLst>
                <a:ext uri="{28A0092B-C50C-407E-A947-70E740481C1C}">
                  <a14:useLocalDpi xmlns:a14="http://schemas.microsoft.com/office/drawing/2010/main" val="0"/>
                </a:ext>
              </a:extLst>
            </a:blip>
            <a:srcRect t="8813" b="24785"/>
            <a:stretch/>
          </p:blipFill>
          <p:spPr>
            <a:xfrm>
              <a:off x="9318178" y="1474818"/>
              <a:ext cx="2547508" cy="1691605"/>
            </a:xfrm>
            <a:prstGeom prst="ellipse">
              <a:avLst/>
            </a:prstGeom>
            <a:ln>
              <a:noFill/>
            </a:ln>
            <a:effectLst>
              <a:softEdge rad="112500"/>
            </a:effectLst>
          </p:spPr>
        </p:pic>
      </p:grpSp>
      <p:grpSp>
        <p:nvGrpSpPr>
          <p:cNvPr id="9" name="Groupe 8">
            <a:extLst>
              <a:ext uri="{FF2B5EF4-FFF2-40B4-BE49-F238E27FC236}">
                <a16:creationId xmlns:a16="http://schemas.microsoft.com/office/drawing/2014/main" id="{F3D1EF07-CCF0-FF5F-E7FF-A95F953CB051}"/>
              </a:ext>
            </a:extLst>
          </p:cNvPr>
          <p:cNvGrpSpPr/>
          <p:nvPr/>
        </p:nvGrpSpPr>
        <p:grpSpPr>
          <a:xfrm>
            <a:off x="3454173" y="1474819"/>
            <a:ext cx="2441854" cy="2140621"/>
            <a:chOff x="3454173" y="1474819"/>
            <a:chExt cx="2441854" cy="2140621"/>
          </a:xfrm>
        </p:grpSpPr>
        <p:sp>
          <p:nvSpPr>
            <p:cNvPr id="5" name="ZoneTexte 4">
              <a:extLst>
                <a:ext uri="{FF2B5EF4-FFF2-40B4-BE49-F238E27FC236}">
                  <a16:creationId xmlns:a16="http://schemas.microsoft.com/office/drawing/2014/main" id="{5FEAFC8F-5154-2A8F-2B80-70FD3F5BFC72}"/>
                </a:ext>
              </a:extLst>
            </p:cNvPr>
            <p:cNvSpPr txBox="1"/>
            <p:nvPr/>
          </p:nvSpPr>
          <p:spPr>
            <a:xfrm>
              <a:off x="3454173" y="3246108"/>
              <a:ext cx="2441854" cy="369332"/>
            </a:xfrm>
            <a:prstGeom prst="rect">
              <a:avLst/>
            </a:prstGeom>
            <a:noFill/>
          </p:spPr>
          <p:txBody>
            <a:bodyPr wrap="square" rtlCol="0">
              <a:spAutoFit/>
            </a:bodyPr>
            <a:lstStyle/>
            <a:p>
              <a:pPr algn="ctr"/>
              <a:r>
                <a:rPr lang="fr-CA" dirty="0"/>
                <a:t>Projet botanique</a:t>
              </a:r>
            </a:p>
          </p:txBody>
        </p:sp>
        <p:pic>
          <p:nvPicPr>
            <p:cNvPr id="34" name="Image 33" descr="Une image contenant personne, habits, plante d’intérieur, herbe&#10;&#10;Description générée automatiquement">
              <a:extLst>
                <a:ext uri="{FF2B5EF4-FFF2-40B4-BE49-F238E27FC236}">
                  <a16:creationId xmlns:a16="http://schemas.microsoft.com/office/drawing/2014/main" id="{0CF7877D-9535-458D-E981-4D9F5C956BB7}"/>
                </a:ext>
              </a:extLst>
            </p:cNvPr>
            <p:cNvPicPr>
              <a:picLocks noChangeAspect="1"/>
            </p:cNvPicPr>
            <p:nvPr/>
          </p:nvPicPr>
          <p:blipFill>
            <a:blip r:embed="rId5" cstate="print">
              <a:extLst>
                <a:ext uri="{28A0092B-C50C-407E-A947-70E740481C1C}">
                  <a14:useLocalDpi xmlns:a14="http://schemas.microsoft.com/office/drawing/2010/main" val="0"/>
                </a:ext>
              </a:extLst>
            </a:blip>
            <a:srcRect t="8494" b="25104"/>
            <a:stretch/>
          </p:blipFill>
          <p:spPr>
            <a:xfrm>
              <a:off x="3488951" y="1474819"/>
              <a:ext cx="2390069" cy="1587062"/>
            </a:xfrm>
            <a:prstGeom prst="ellipse">
              <a:avLst/>
            </a:prstGeom>
            <a:ln>
              <a:noFill/>
            </a:ln>
            <a:effectLst>
              <a:softEdge rad="112500"/>
            </a:effectLst>
          </p:spPr>
        </p:pic>
      </p:grpSp>
      <p:grpSp>
        <p:nvGrpSpPr>
          <p:cNvPr id="19" name="Groupe 18">
            <a:extLst>
              <a:ext uri="{FF2B5EF4-FFF2-40B4-BE49-F238E27FC236}">
                <a16:creationId xmlns:a16="http://schemas.microsoft.com/office/drawing/2014/main" id="{175A41D7-7DBB-707C-C228-FDA0A563C0AC}"/>
              </a:ext>
            </a:extLst>
          </p:cNvPr>
          <p:cNvGrpSpPr/>
          <p:nvPr/>
        </p:nvGrpSpPr>
        <p:grpSpPr>
          <a:xfrm>
            <a:off x="9488657" y="3988123"/>
            <a:ext cx="2547508" cy="2318185"/>
            <a:chOff x="9437857" y="4014637"/>
            <a:chExt cx="2547508" cy="2318185"/>
          </a:xfrm>
        </p:grpSpPr>
        <p:sp>
          <p:nvSpPr>
            <p:cNvPr id="13" name="ZoneTexte 12">
              <a:extLst>
                <a:ext uri="{FF2B5EF4-FFF2-40B4-BE49-F238E27FC236}">
                  <a16:creationId xmlns:a16="http://schemas.microsoft.com/office/drawing/2014/main" id="{EB0E3AC2-0782-9564-C986-985B772B5CD0}"/>
                </a:ext>
              </a:extLst>
            </p:cNvPr>
            <p:cNvSpPr txBox="1"/>
            <p:nvPr/>
          </p:nvSpPr>
          <p:spPr>
            <a:xfrm>
              <a:off x="9437857" y="5963490"/>
              <a:ext cx="2441854" cy="369332"/>
            </a:xfrm>
            <a:prstGeom prst="rect">
              <a:avLst/>
            </a:prstGeom>
            <a:noFill/>
          </p:spPr>
          <p:txBody>
            <a:bodyPr wrap="square" rtlCol="0">
              <a:spAutoFit/>
            </a:bodyPr>
            <a:lstStyle/>
            <a:p>
              <a:pPr algn="ctr"/>
              <a:r>
                <a:rPr lang="fr-CA" dirty="0"/>
                <a:t>Projet photo</a:t>
              </a:r>
            </a:p>
          </p:txBody>
        </p:sp>
        <p:pic>
          <p:nvPicPr>
            <p:cNvPr id="35" name="Image 34" descr="Une image contenant habits, mur, trépied, intérieur&#10;&#10;Description générée automatiquement">
              <a:extLst>
                <a:ext uri="{FF2B5EF4-FFF2-40B4-BE49-F238E27FC236}">
                  <a16:creationId xmlns:a16="http://schemas.microsoft.com/office/drawing/2014/main" id="{B3327BF2-2078-A018-1CBB-0E08201410F1}"/>
                </a:ext>
              </a:extLst>
            </p:cNvPr>
            <p:cNvPicPr>
              <a:picLocks noChangeAspect="1"/>
            </p:cNvPicPr>
            <p:nvPr/>
          </p:nvPicPr>
          <p:blipFill>
            <a:blip r:embed="rId6" cstate="print">
              <a:extLst>
                <a:ext uri="{28A0092B-C50C-407E-A947-70E740481C1C}">
                  <a14:useLocalDpi xmlns:a14="http://schemas.microsoft.com/office/drawing/2010/main" val="0"/>
                </a:ext>
              </a:extLst>
            </a:blip>
            <a:srcRect t="18147" b="15451"/>
            <a:stretch/>
          </p:blipFill>
          <p:spPr>
            <a:xfrm>
              <a:off x="9437857" y="4014637"/>
              <a:ext cx="2547508" cy="1691605"/>
            </a:xfrm>
            <a:prstGeom prst="ellipse">
              <a:avLst/>
            </a:prstGeom>
            <a:ln>
              <a:noFill/>
            </a:ln>
            <a:effectLst>
              <a:softEdge rad="112500"/>
            </a:effectLst>
          </p:spPr>
        </p:pic>
      </p:grpSp>
      <p:grpSp>
        <p:nvGrpSpPr>
          <p:cNvPr id="8" name="Groupe 7">
            <a:extLst>
              <a:ext uri="{FF2B5EF4-FFF2-40B4-BE49-F238E27FC236}">
                <a16:creationId xmlns:a16="http://schemas.microsoft.com/office/drawing/2014/main" id="{171F2F26-F226-8A03-83D5-FE1C3DE28751}"/>
              </a:ext>
            </a:extLst>
          </p:cNvPr>
          <p:cNvGrpSpPr/>
          <p:nvPr/>
        </p:nvGrpSpPr>
        <p:grpSpPr>
          <a:xfrm>
            <a:off x="427485" y="1438078"/>
            <a:ext cx="2746749" cy="2177362"/>
            <a:chOff x="427485" y="1438078"/>
            <a:chExt cx="2746749" cy="2177362"/>
          </a:xfrm>
        </p:grpSpPr>
        <p:sp>
          <p:nvSpPr>
            <p:cNvPr id="6" name="ZoneTexte 5">
              <a:extLst>
                <a:ext uri="{FF2B5EF4-FFF2-40B4-BE49-F238E27FC236}">
                  <a16:creationId xmlns:a16="http://schemas.microsoft.com/office/drawing/2014/main" id="{1BBC262A-A4A0-D085-F8C5-E302A1E18E73}"/>
                </a:ext>
              </a:extLst>
            </p:cNvPr>
            <p:cNvSpPr txBox="1"/>
            <p:nvPr/>
          </p:nvSpPr>
          <p:spPr>
            <a:xfrm>
              <a:off x="427485" y="3246108"/>
              <a:ext cx="2746749" cy="369332"/>
            </a:xfrm>
            <a:prstGeom prst="rect">
              <a:avLst/>
            </a:prstGeom>
            <a:noFill/>
          </p:spPr>
          <p:txBody>
            <a:bodyPr wrap="square" rtlCol="0">
              <a:spAutoFit/>
            </a:bodyPr>
            <a:lstStyle/>
            <a:p>
              <a:pPr algn="ctr"/>
              <a:r>
                <a:rPr lang="fr-CA" dirty="0"/>
                <a:t>Création de BD/ webcomic</a:t>
              </a:r>
            </a:p>
          </p:txBody>
        </p:sp>
        <p:pic>
          <p:nvPicPr>
            <p:cNvPr id="37" name="Image 36" descr="Une image contenant croquis, dessin, illustration, peinture&#10;&#10;Description générée automatiquement">
              <a:extLst>
                <a:ext uri="{FF2B5EF4-FFF2-40B4-BE49-F238E27FC236}">
                  <a16:creationId xmlns:a16="http://schemas.microsoft.com/office/drawing/2014/main" id="{FB273543-3636-CFDF-0DBF-3A2CEC23AEDB}"/>
                </a:ext>
              </a:extLst>
            </p:cNvPr>
            <p:cNvPicPr>
              <a:picLocks noChangeAspect="1"/>
            </p:cNvPicPr>
            <p:nvPr/>
          </p:nvPicPr>
          <p:blipFill>
            <a:blip r:embed="rId7" cstate="print">
              <a:extLst>
                <a:ext uri="{28A0092B-C50C-407E-A947-70E740481C1C}">
                  <a14:useLocalDpi xmlns:a14="http://schemas.microsoft.com/office/drawing/2010/main" val="0"/>
                </a:ext>
              </a:extLst>
            </a:blip>
            <a:srcRect t="27142" b="28670"/>
            <a:stretch/>
          </p:blipFill>
          <p:spPr>
            <a:xfrm>
              <a:off x="641544" y="1438078"/>
              <a:ext cx="2269271" cy="1587062"/>
            </a:xfrm>
            <a:prstGeom prst="ellipse">
              <a:avLst/>
            </a:prstGeom>
            <a:ln>
              <a:noFill/>
            </a:ln>
            <a:effectLst>
              <a:softEdge rad="112500"/>
            </a:effectLst>
          </p:spPr>
        </p:pic>
      </p:grpSp>
      <p:grpSp>
        <p:nvGrpSpPr>
          <p:cNvPr id="17" name="Groupe 16">
            <a:extLst>
              <a:ext uri="{FF2B5EF4-FFF2-40B4-BE49-F238E27FC236}">
                <a16:creationId xmlns:a16="http://schemas.microsoft.com/office/drawing/2014/main" id="{4FA8773C-98B8-7AEF-67F0-8E85DB5F33D2}"/>
              </a:ext>
            </a:extLst>
          </p:cNvPr>
          <p:cNvGrpSpPr/>
          <p:nvPr/>
        </p:nvGrpSpPr>
        <p:grpSpPr>
          <a:xfrm>
            <a:off x="3308583" y="3859604"/>
            <a:ext cx="2642483" cy="2446704"/>
            <a:chOff x="3308583" y="3859604"/>
            <a:chExt cx="2642483" cy="2446704"/>
          </a:xfrm>
        </p:grpSpPr>
        <p:sp>
          <p:nvSpPr>
            <p:cNvPr id="7" name="ZoneTexte 6">
              <a:extLst>
                <a:ext uri="{FF2B5EF4-FFF2-40B4-BE49-F238E27FC236}">
                  <a16:creationId xmlns:a16="http://schemas.microsoft.com/office/drawing/2014/main" id="{B0C041AB-EF5A-1707-E709-B2C1D3CE7902}"/>
                </a:ext>
              </a:extLst>
            </p:cNvPr>
            <p:cNvSpPr txBox="1"/>
            <p:nvPr/>
          </p:nvSpPr>
          <p:spPr>
            <a:xfrm>
              <a:off x="3474546" y="5936976"/>
              <a:ext cx="2441854" cy="369332"/>
            </a:xfrm>
            <a:prstGeom prst="rect">
              <a:avLst/>
            </a:prstGeom>
            <a:noFill/>
          </p:spPr>
          <p:txBody>
            <a:bodyPr wrap="square" rtlCol="0">
              <a:spAutoFit/>
            </a:bodyPr>
            <a:lstStyle/>
            <a:p>
              <a:pPr algn="ctr"/>
              <a:r>
                <a:rPr lang="fr-CA" dirty="0"/>
                <a:t>Projet d’écriture</a:t>
              </a:r>
            </a:p>
          </p:txBody>
        </p:sp>
        <p:pic>
          <p:nvPicPr>
            <p:cNvPr id="5122" name="Picture 2" descr="Ma méthode pour écrire un roman : pas à pas">
              <a:extLst>
                <a:ext uri="{FF2B5EF4-FFF2-40B4-BE49-F238E27FC236}">
                  <a16:creationId xmlns:a16="http://schemas.microsoft.com/office/drawing/2014/main" id="{691F41A3-552A-63C6-891A-C6AFCED59A0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08583" y="3859604"/>
              <a:ext cx="2642483" cy="179006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pSp>
        <p:nvGrpSpPr>
          <p:cNvPr id="18" name="Groupe 17">
            <a:extLst>
              <a:ext uri="{FF2B5EF4-FFF2-40B4-BE49-F238E27FC236}">
                <a16:creationId xmlns:a16="http://schemas.microsoft.com/office/drawing/2014/main" id="{F4035C99-EA63-35D0-44CA-7E6E364B1293}"/>
              </a:ext>
            </a:extLst>
          </p:cNvPr>
          <p:cNvGrpSpPr/>
          <p:nvPr/>
        </p:nvGrpSpPr>
        <p:grpSpPr>
          <a:xfrm>
            <a:off x="6398725" y="3866210"/>
            <a:ext cx="2714048" cy="2440098"/>
            <a:chOff x="6398725" y="3866210"/>
            <a:chExt cx="2714048" cy="2440098"/>
          </a:xfrm>
        </p:grpSpPr>
        <p:sp>
          <p:nvSpPr>
            <p:cNvPr id="12" name="ZoneTexte 11">
              <a:extLst>
                <a:ext uri="{FF2B5EF4-FFF2-40B4-BE49-F238E27FC236}">
                  <a16:creationId xmlns:a16="http://schemas.microsoft.com/office/drawing/2014/main" id="{DB01FD5E-6F9B-C8F5-8729-A6D51564EA5F}"/>
                </a:ext>
              </a:extLst>
            </p:cNvPr>
            <p:cNvSpPr txBox="1"/>
            <p:nvPr/>
          </p:nvSpPr>
          <p:spPr>
            <a:xfrm>
              <a:off x="6500231" y="5936976"/>
              <a:ext cx="2441854" cy="369332"/>
            </a:xfrm>
            <a:prstGeom prst="rect">
              <a:avLst/>
            </a:prstGeom>
            <a:noFill/>
          </p:spPr>
          <p:txBody>
            <a:bodyPr wrap="square" rtlCol="0">
              <a:spAutoFit/>
            </a:bodyPr>
            <a:lstStyle/>
            <a:p>
              <a:pPr algn="ctr"/>
              <a:r>
                <a:rPr lang="fr-CA" dirty="0"/>
                <a:t>Projet culinaire</a:t>
              </a:r>
            </a:p>
          </p:txBody>
        </p:sp>
        <p:pic>
          <p:nvPicPr>
            <p:cNvPr id="5124" name="Picture 4" descr="Pourquoi la fermentation est-elle bonne pour nous? - Expo Manger Santé %">
              <a:extLst>
                <a:ext uri="{FF2B5EF4-FFF2-40B4-BE49-F238E27FC236}">
                  <a16:creationId xmlns:a16="http://schemas.microsoft.com/office/drawing/2014/main" id="{D361CF51-A165-6AF7-E34D-7F2B2C432349}"/>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1994" t="1" r="8784" b="-2853"/>
            <a:stretch/>
          </p:blipFill>
          <p:spPr bwMode="auto">
            <a:xfrm>
              <a:off x="6398725" y="3866210"/>
              <a:ext cx="2714048" cy="183545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pSp>
        <p:nvGrpSpPr>
          <p:cNvPr id="10" name="Groupe 9">
            <a:extLst>
              <a:ext uri="{FF2B5EF4-FFF2-40B4-BE49-F238E27FC236}">
                <a16:creationId xmlns:a16="http://schemas.microsoft.com/office/drawing/2014/main" id="{667C79AA-3BB2-E351-1D66-AAA03F5ECFDE}"/>
              </a:ext>
            </a:extLst>
          </p:cNvPr>
          <p:cNvGrpSpPr/>
          <p:nvPr/>
        </p:nvGrpSpPr>
        <p:grpSpPr>
          <a:xfrm>
            <a:off x="6360283" y="1499621"/>
            <a:ext cx="2486942" cy="2303700"/>
            <a:chOff x="6360283" y="1499621"/>
            <a:chExt cx="2486942" cy="2303700"/>
          </a:xfrm>
        </p:grpSpPr>
        <p:sp>
          <p:nvSpPr>
            <p:cNvPr id="3" name="ZoneTexte 2">
              <a:extLst>
                <a:ext uri="{FF2B5EF4-FFF2-40B4-BE49-F238E27FC236}">
                  <a16:creationId xmlns:a16="http://schemas.microsoft.com/office/drawing/2014/main" id="{A51C2614-2805-4732-7C82-E19CE34BE753}"/>
                </a:ext>
              </a:extLst>
            </p:cNvPr>
            <p:cNvSpPr txBox="1"/>
            <p:nvPr/>
          </p:nvSpPr>
          <p:spPr>
            <a:xfrm>
              <a:off x="6360283" y="3156990"/>
              <a:ext cx="2441854" cy="646331"/>
            </a:xfrm>
            <a:prstGeom prst="rect">
              <a:avLst/>
            </a:prstGeom>
            <a:noFill/>
          </p:spPr>
          <p:txBody>
            <a:bodyPr wrap="square" rtlCol="0">
              <a:spAutoFit/>
            </a:bodyPr>
            <a:lstStyle/>
            <a:p>
              <a:pPr algn="ctr"/>
              <a:r>
                <a:rPr lang="fr-CA" dirty="0"/>
                <a:t>Organisation d’un évènement</a:t>
              </a:r>
            </a:p>
          </p:txBody>
        </p:sp>
        <p:pic>
          <p:nvPicPr>
            <p:cNvPr id="5126" name="Picture 6" descr="Comment devenir organisateur événementiel - MaFormation">
              <a:extLst>
                <a:ext uri="{FF2B5EF4-FFF2-40B4-BE49-F238E27FC236}">
                  <a16:creationId xmlns:a16="http://schemas.microsoft.com/office/drawing/2014/main" id="{F5B19C0C-6214-3298-D0FA-752421E0DB3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457156" y="1499621"/>
              <a:ext cx="2390069" cy="159448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94254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out)">
                                      <p:cBhvr>
                                        <p:cTn id="12" dur="1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32"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out)">
                                      <p:cBhvr>
                                        <p:cTn id="17" dur="1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32"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ircle(out)">
                                      <p:cBhvr>
                                        <p:cTn id="22" dur="1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32"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circle(out)">
                                      <p:cBhvr>
                                        <p:cTn id="27" dur="1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32"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circle(out)">
                                      <p:cBhvr>
                                        <p:cTn id="32" dur="1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32"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circle(out)">
                                      <p:cBhvr>
                                        <p:cTn id="37" dur="1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32"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circle(out)">
                                      <p:cBhvr>
                                        <p:cTn id="42" dur="1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0B3F0-F42A-A10E-A290-4A9E289E064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04D06D6-81D9-B674-2CFC-0165B25D69C8}"/>
              </a:ext>
            </a:extLst>
          </p:cNvPr>
          <p:cNvSpPr>
            <a:spLocks noGrp="1"/>
          </p:cNvSpPr>
          <p:nvPr>
            <p:ph type="title"/>
          </p:nvPr>
        </p:nvSpPr>
        <p:spPr>
          <a:xfrm>
            <a:off x="879764" y="457708"/>
            <a:ext cx="10245436" cy="676148"/>
          </a:xfrm>
          <a:solidFill>
            <a:schemeClr val="accent1"/>
          </a:solidFill>
        </p:spPr>
        <p:txBody>
          <a:bodyPr rtlCol="0">
            <a:noAutofit/>
          </a:bodyPr>
          <a:lstStyle/>
          <a:p>
            <a:pPr algn="ctr" rtl="0"/>
            <a:br>
              <a:rPr lang="fr-FR" b="1">
                <a:solidFill>
                  <a:schemeClr val="bg1"/>
                </a:solidFill>
              </a:rPr>
            </a:br>
            <a:r>
              <a:rPr lang="fr-FR" b="1" cap="small">
                <a:solidFill>
                  <a:schemeClr val="bg1"/>
                </a:solidFill>
              </a:rPr>
              <a:t>Critères de non-admissibilité</a:t>
            </a:r>
            <a:endParaRPr lang="fr-FR" b="1" cap="small" dirty="0">
              <a:solidFill>
                <a:schemeClr val="bg1"/>
              </a:solidFill>
            </a:endParaRPr>
          </a:p>
        </p:txBody>
      </p:sp>
      <p:sp>
        <p:nvSpPr>
          <p:cNvPr id="4" name="Espace réservé du contenu 3">
            <a:extLst>
              <a:ext uri="{FF2B5EF4-FFF2-40B4-BE49-F238E27FC236}">
                <a16:creationId xmlns:a16="http://schemas.microsoft.com/office/drawing/2014/main" id="{D9AB1279-C335-7B55-81DF-B7C2F500A682}"/>
              </a:ext>
            </a:extLst>
          </p:cNvPr>
          <p:cNvSpPr>
            <a:spLocks noGrp="1"/>
          </p:cNvSpPr>
          <p:nvPr>
            <p:ph sz="half" idx="2"/>
          </p:nvPr>
        </p:nvSpPr>
        <p:spPr>
          <a:xfrm>
            <a:off x="4750676" y="1568415"/>
            <a:ext cx="6836979" cy="4462272"/>
          </a:xfrm>
        </p:spPr>
        <p:txBody>
          <a:bodyPr>
            <a:normAutofit/>
          </a:bodyPr>
          <a:lstStyle/>
          <a:p>
            <a:pPr marL="45720" indent="0">
              <a:lnSpc>
                <a:spcPct val="110000"/>
              </a:lnSpc>
              <a:spcBef>
                <a:spcPts val="0"/>
              </a:spcBef>
              <a:buNone/>
            </a:pPr>
            <a:r>
              <a:rPr lang="fr-FR" dirty="0"/>
              <a:t>Minimum de 20h par semaine sur le projet</a:t>
            </a:r>
          </a:p>
          <a:p>
            <a:pPr marL="45720" indent="0">
              <a:lnSpc>
                <a:spcPct val="110000"/>
              </a:lnSpc>
              <a:spcBef>
                <a:spcPts val="0"/>
              </a:spcBef>
              <a:buNone/>
            </a:pPr>
            <a:r>
              <a:rPr lang="fr-FR" dirty="0"/>
              <a:t>Travail ou études jusqu’à 20h par semaine </a:t>
            </a:r>
          </a:p>
          <a:p>
            <a:pPr marL="45720" indent="0">
              <a:lnSpc>
                <a:spcPct val="110000"/>
              </a:lnSpc>
              <a:spcBef>
                <a:spcPts val="0"/>
              </a:spcBef>
              <a:buNone/>
            </a:pPr>
            <a:r>
              <a:rPr lang="fr-FR" dirty="0"/>
              <a:t>Pour un maximum de 40h par semaine.</a:t>
            </a:r>
          </a:p>
          <a:p>
            <a:pPr marL="45720" indent="0">
              <a:lnSpc>
                <a:spcPct val="110000"/>
              </a:lnSpc>
              <a:spcBef>
                <a:spcPts val="0"/>
              </a:spcBef>
              <a:buNone/>
            </a:pPr>
            <a:endParaRPr lang="fr-FR" dirty="0"/>
          </a:p>
          <a:p>
            <a:pPr marL="45720" indent="0">
              <a:lnSpc>
                <a:spcPct val="110000"/>
              </a:lnSpc>
              <a:spcBef>
                <a:spcPts val="0"/>
              </a:spcBef>
              <a:buNone/>
            </a:pPr>
            <a:r>
              <a:rPr lang="fr-FR" u="sng" dirty="0"/>
              <a:t>Ne sont pas admissibles</a:t>
            </a:r>
            <a:r>
              <a:rPr lang="fr-FR" dirty="0"/>
              <a:t>:</a:t>
            </a:r>
          </a:p>
          <a:p>
            <a:pPr>
              <a:lnSpc>
                <a:spcPct val="110000"/>
              </a:lnSpc>
              <a:spcBef>
                <a:spcPts val="0"/>
              </a:spcBef>
              <a:buFontTx/>
              <a:buChar char="-"/>
            </a:pPr>
            <a:r>
              <a:rPr lang="fr-FR" dirty="0"/>
              <a:t>30 ans révolus et plus</a:t>
            </a:r>
          </a:p>
          <a:p>
            <a:pPr>
              <a:lnSpc>
                <a:spcPct val="110000"/>
              </a:lnSpc>
              <a:spcBef>
                <a:spcPts val="0"/>
              </a:spcBef>
              <a:buFontTx/>
              <a:buChar char="-"/>
            </a:pPr>
            <a:r>
              <a:rPr lang="fr-FR" dirty="0"/>
              <a:t>Étudiants à temps plein</a:t>
            </a:r>
          </a:p>
          <a:p>
            <a:pPr>
              <a:lnSpc>
                <a:spcPct val="110000"/>
              </a:lnSpc>
              <a:spcBef>
                <a:spcPts val="0"/>
              </a:spcBef>
              <a:buFontTx/>
              <a:buChar char="-"/>
            </a:pPr>
            <a:r>
              <a:rPr lang="fr-FR" dirty="0"/>
              <a:t>Jeunes travaillant plus de 20h/semaine</a:t>
            </a:r>
          </a:p>
          <a:p>
            <a:pPr>
              <a:lnSpc>
                <a:spcPct val="110000"/>
              </a:lnSpc>
              <a:spcBef>
                <a:spcPts val="0"/>
              </a:spcBef>
              <a:buFontTx/>
              <a:buChar char="-"/>
            </a:pPr>
            <a:r>
              <a:rPr lang="fr-FR" dirty="0"/>
              <a:t>Jeunes décrocheurs ayant arrêté l’école secondaire depuis moins de 4 mois</a:t>
            </a:r>
          </a:p>
          <a:p>
            <a:pPr>
              <a:lnSpc>
                <a:spcPct val="110000"/>
              </a:lnSpc>
              <a:spcBef>
                <a:spcPts val="0"/>
              </a:spcBef>
              <a:buFontTx/>
              <a:buChar char="-"/>
            </a:pPr>
            <a:r>
              <a:rPr lang="fr-FR" dirty="0"/>
              <a:t>Étudiants bénéficiant du programme Prêts et bourses</a:t>
            </a:r>
          </a:p>
          <a:p>
            <a:pPr>
              <a:lnSpc>
                <a:spcPct val="110000"/>
              </a:lnSpc>
              <a:spcBef>
                <a:spcPts val="0"/>
              </a:spcBef>
              <a:buFontTx/>
              <a:buChar char="-"/>
            </a:pPr>
            <a:r>
              <a:rPr lang="fr-FR" dirty="0"/>
              <a:t>Étudiants durant la période estivale</a:t>
            </a:r>
          </a:p>
        </p:txBody>
      </p:sp>
      <p:pic>
        <p:nvPicPr>
          <p:cNvPr id="3074" name="Picture 2" descr="Chien malheureux : les 6 signes qui ne trompent pas">
            <a:extLst>
              <a:ext uri="{FF2B5EF4-FFF2-40B4-BE49-F238E27FC236}">
                <a16:creationId xmlns:a16="http://schemas.microsoft.com/office/drawing/2014/main" id="{EA8A81B8-79AC-9B1E-7A5E-73CA451BFB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071" r="9382"/>
          <a:stretch/>
        </p:blipFill>
        <p:spPr bwMode="auto">
          <a:xfrm>
            <a:off x="704193" y="2631199"/>
            <a:ext cx="3657600" cy="2599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4688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wipe(left)">
                                      <p:cBhvr>
                                        <p:cTn id="11" dur="500"/>
                                        <p:tgtEl>
                                          <p:spTgt spid="4">
                                            <p:txEl>
                                              <p:pRg st="1" end="1"/>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ipe(left)">
                                      <p:cBhvr>
                                        <p:cTn id="15" dur="500"/>
                                        <p:tgtEl>
                                          <p:spTgt spid="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4">
                                            <p:txEl>
                                              <p:pRg st="4" end="4"/>
                                            </p:txEl>
                                          </p:spTgt>
                                        </p:tgtEl>
                                        <p:attrNameLst>
                                          <p:attrName>style.visibility</p:attrName>
                                        </p:attrNameLst>
                                      </p:cBhvr>
                                      <p:to>
                                        <p:strVal val="visible"/>
                                      </p:to>
                                    </p:set>
                                    <p:animEffect transition="in" filter="wipe(left)">
                                      <p:cBhvr>
                                        <p:cTn id="20" dur="500"/>
                                        <p:tgtEl>
                                          <p:spTgt spid="4">
                                            <p:txEl>
                                              <p:pRg st="4" end="4"/>
                                            </p:txEl>
                                          </p:spTgt>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wipe(up)">
                                      <p:cBhvr>
                                        <p:cTn id="24" dur="500"/>
                                        <p:tgtEl>
                                          <p:spTgt spid="4">
                                            <p:txEl>
                                              <p:pRg st="5" end="5"/>
                                            </p:txEl>
                                          </p:spTgt>
                                        </p:tgtEl>
                                      </p:cBhvr>
                                    </p:animEffect>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wipe(up)">
                                      <p:cBhvr>
                                        <p:cTn id="28" dur="500"/>
                                        <p:tgtEl>
                                          <p:spTgt spid="4">
                                            <p:txEl>
                                              <p:pRg st="6" end="6"/>
                                            </p:txEl>
                                          </p:spTgt>
                                        </p:tgtEl>
                                      </p:cBhvr>
                                    </p:animEffect>
                                  </p:childTnLst>
                                </p:cTn>
                              </p:par>
                            </p:childTnLst>
                          </p:cTn>
                        </p:par>
                        <p:par>
                          <p:cTn id="29" fill="hold">
                            <p:stCondLst>
                              <p:cond delay="1500"/>
                            </p:stCondLst>
                            <p:childTnLst>
                              <p:par>
                                <p:cTn id="30" presetID="22" presetClass="entr" presetSubtype="1" fill="hold" nodeType="after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wipe(up)">
                                      <p:cBhvr>
                                        <p:cTn id="32" dur="500"/>
                                        <p:tgtEl>
                                          <p:spTgt spid="4">
                                            <p:txEl>
                                              <p:pRg st="7" end="7"/>
                                            </p:txEl>
                                          </p:spTgt>
                                        </p:tgtEl>
                                      </p:cBhvr>
                                    </p:animEffect>
                                  </p:childTnLst>
                                </p:cTn>
                              </p:par>
                            </p:childTnLst>
                          </p:cTn>
                        </p:par>
                        <p:par>
                          <p:cTn id="33" fill="hold">
                            <p:stCondLst>
                              <p:cond delay="2000"/>
                            </p:stCondLst>
                            <p:childTnLst>
                              <p:par>
                                <p:cTn id="34" presetID="22" presetClass="entr" presetSubtype="1" fill="hold" nodeType="afterEffect">
                                  <p:stCondLst>
                                    <p:cond delay="0"/>
                                  </p:stCondLst>
                                  <p:childTnLst>
                                    <p:set>
                                      <p:cBhvr>
                                        <p:cTn id="35" dur="1" fill="hold">
                                          <p:stCondLst>
                                            <p:cond delay="0"/>
                                          </p:stCondLst>
                                        </p:cTn>
                                        <p:tgtEl>
                                          <p:spTgt spid="4">
                                            <p:txEl>
                                              <p:pRg st="8" end="8"/>
                                            </p:txEl>
                                          </p:spTgt>
                                        </p:tgtEl>
                                        <p:attrNameLst>
                                          <p:attrName>style.visibility</p:attrName>
                                        </p:attrNameLst>
                                      </p:cBhvr>
                                      <p:to>
                                        <p:strVal val="visible"/>
                                      </p:to>
                                    </p:set>
                                    <p:animEffect transition="in" filter="wipe(up)">
                                      <p:cBhvr>
                                        <p:cTn id="36" dur="500"/>
                                        <p:tgtEl>
                                          <p:spTgt spid="4">
                                            <p:txEl>
                                              <p:pRg st="8" end="8"/>
                                            </p:txEl>
                                          </p:spTgt>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4">
                                            <p:txEl>
                                              <p:pRg st="9" end="9"/>
                                            </p:txEl>
                                          </p:spTgt>
                                        </p:tgtEl>
                                        <p:attrNameLst>
                                          <p:attrName>style.visibility</p:attrName>
                                        </p:attrNameLst>
                                      </p:cBhvr>
                                      <p:to>
                                        <p:strVal val="visible"/>
                                      </p:to>
                                    </p:set>
                                    <p:animEffect transition="in" filter="wipe(up)">
                                      <p:cBhvr>
                                        <p:cTn id="40" dur="500"/>
                                        <p:tgtEl>
                                          <p:spTgt spid="4">
                                            <p:txEl>
                                              <p:pRg st="9" end="9"/>
                                            </p:txEl>
                                          </p:spTgt>
                                        </p:tgtEl>
                                      </p:cBhvr>
                                    </p:animEffect>
                                  </p:childTnLst>
                                </p:cTn>
                              </p:par>
                            </p:childTnLst>
                          </p:cTn>
                        </p:par>
                        <p:par>
                          <p:cTn id="41" fill="hold">
                            <p:stCondLst>
                              <p:cond delay="3000"/>
                            </p:stCondLst>
                            <p:childTnLst>
                              <p:par>
                                <p:cTn id="42" presetID="22" presetClass="entr" presetSubtype="1" fill="hold" nodeType="afterEffect">
                                  <p:stCondLst>
                                    <p:cond delay="0"/>
                                  </p:stCondLst>
                                  <p:childTnLst>
                                    <p:set>
                                      <p:cBhvr>
                                        <p:cTn id="43" dur="1" fill="hold">
                                          <p:stCondLst>
                                            <p:cond delay="0"/>
                                          </p:stCondLst>
                                        </p:cTn>
                                        <p:tgtEl>
                                          <p:spTgt spid="4">
                                            <p:txEl>
                                              <p:pRg st="10" end="10"/>
                                            </p:txEl>
                                          </p:spTgt>
                                        </p:tgtEl>
                                        <p:attrNameLst>
                                          <p:attrName>style.visibility</p:attrName>
                                        </p:attrNameLst>
                                      </p:cBhvr>
                                      <p:to>
                                        <p:strVal val="visible"/>
                                      </p:to>
                                    </p:set>
                                    <p:animEffect transition="in" filter="wipe(up)">
                                      <p:cBhvr>
                                        <p:cTn id="44" dur="500"/>
                                        <p:tgtEl>
                                          <p:spTgt spid="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EB330-8B3E-AD20-6DC4-4AA7C82F7C6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9811171-0D50-98CE-89F2-897419206EA0}"/>
              </a:ext>
            </a:extLst>
          </p:cNvPr>
          <p:cNvSpPr>
            <a:spLocks noGrp="1"/>
          </p:cNvSpPr>
          <p:nvPr>
            <p:ph type="title"/>
          </p:nvPr>
        </p:nvSpPr>
        <p:spPr>
          <a:xfrm>
            <a:off x="879764" y="395605"/>
            <a:ext cx="10245436" cy="655828"/>
          </a:xfrm>
          <a:solidFill>
            <a:schemeClr val="accent1"/>
          </a:solidFill>
        </p:spPr>
        <p:txBody>
          <a:bodyPr rtlCol="0">
            <a:noAutofit/>
          </a:bodyPr>
          <a:lstStyle/>
          <a:p>
            <a:pPr algn="ctr" rtl="0"/>
            <a:br>
              <a:rPr lang="fr-FR" b="1" dirty="0">
                <a:solidFill>
                  <a:schemeClr val="bg1"/>
                </a:solidFill>
              </a:rPr>
            </a:br>
            <a:r>
              <a:rPr lang="fr-FR" b="1" cap="small" dirty="0">
                <a:solidFill>
                  <a:schemeClr val="bg1"/>
                </a:solidFill>
              </a:rPr>
              <a:t>Quelques spécificités du projet JV en Montérégie</a:t>
            </a:r>
          </a:p>
        </p:txBody>
      </p:sp>
      <p:sp>
        <p:nvSpPr>
          <p:cNvPr id="3" name="Espace réservé du contenu 2">
            <a:extLst>
              <a:ext uri="{FF2B5EF4-FFF2-40B4-BE49-F238E27FC236}">
                <a16:creationId xmlns:a16="http://schemas.microsoft.com/office/drawing/2014/main" id="{5A368094-BF76-685A-D771-96A437DEF694}"/>
              </a:ext>
            </a:extLst>
          </p:cNvPr>
          <p:cNvSpPr>
            <a:spLocks noGrp="1"/>
          </p:cNvSpPr>
          <p:nvPr>
            <p:ph sz="half" idx="1"/>
          </p:nvPr>
        </p:nvSpPr>
        <p:spPr>
          <a:xfrm>
            <a:off x="1050586" y="1347367"/>
            <a:ext cx="3387436" cy="4686300"/>
          </a:xfrm>
        </p:spPr>
        <p:txBody>
          <a:bodyPr rtlCol="0">
            <a:normAutofit lnSpcReduction="10000"/>
          </a:bodyPr>
          <a:lstStyle/>
          <a:p>
            <a:pPr marL="45720" indent="0" rtl="0">
              <a:lnSpc>
                <a:spcPct val="150000"/>
              </a:lnSpc>
              <a:spcBef>
                <a:spcPts val="0"/>
              </a:spcBef>
              <a:buNone/>
            </a:pPr>
            <a:endParaRPr lang="fr-FR" dirty="0"/>
          </a:p>
          <a:p>
            <a:pPr marL="45720" indent="0">
              <a:lnSpc>
                <a:spcPct val="150000"/>
              </a:lnSpc>
              <a:spcBef>
                <a:spcPts val="0"/>
              </a:spcBef>
              <a:buNone/>
            </a:pPr>
            <a:r>
              <a:rPr lang="fr-FR" b="1" dirty="0">
                <a:solidFill>
                  <a:schemeClr val="accent1">
                    <a:lumMod val="75000"/>
                  </a:schemeClr>
                </a:solidFill>
              </a:rPr>
              <a:t>Participants</a:t>
            </a:r>
          </a:p>
          <a:p>
            <a:pPr marL="45720" indent="0">
              <a:lnSpc>
                <a:spcPct val="150000"/>
              </a:lnSpc>
              <a:spcBef>
                <a:spcPts val="0"/>
              </a:spcBef>
              <a:buNone/>
            </a:pPr>
            <a:endParaRPr lang="fr-FR" b="1" dirty="0">
              <a:solidFill>
                <a:schemeClr val="accent1">
                  <a:lumMod val="75000"/>
                </a:schemeClr>
              </a:solidFill>
            </a:endParaRPr>
          </a:p>
          <a:p>
            <a:pPr marL="45720" indent="0">
              <a:lnSpc>
                <a:spcPct val="150000"/>
              </a:lnSpc>
              <a:spcBef>
                <a:spcPts val="0"/>
              </a:spcBef>
              <a:buNone/>
            </a:pPr>
            <a:r>
              <a:rPr lang="fr-FR" b="1" dirty="0">
                <a:solidFill>
                  <a:schemeClr val="accent1">
                    <a:lumMod val="75000"/>
                  </a:schemeClr>
                </a:solidFill>
              </a:rPr>
              <a:t>Durée du projet</a:t>
            </a:r>
          </a:p>
          <a:p>
            <a:pPr marL="45720" indent="0" rtl="0">
              <a:lnSpc>
                <a:spcPct val="150000"/>
              </a:lnSpc>
              <a:spcBef>
                <a:spcPts val="0"/>
              </a:spcBef>
              <a:buNone/>
            </a:pPr>
            <a:endParaRPr lang="fr-FR" dirty="0"/>
          </a:p>
          <a:p>
            <a:pPr marL="45720" indent="0">
              <a:lnSpc>
                <a:spcPct val="150000"/>
              </a:lnSpc>
              <a:spcBef>
                <a:spcPts val="0"/>
              </a:spcBef>
              <a:buNone/>
            </a:pPr>
            <a:r>
              <a:rPr lang="fr-FR" b="1" dirty="0">
                <a:solidFill>
                  <a:schemeClr val="accent1">
                    <a:lumMod val="75000"/>
                  </a:schemeClr>
                </a:solidFill>
              </a:rPr>
              <a:t>Subvention accordée</a:t>
            </a:r>
            <a:endParaRPr lang="fr-FR" dirty="0"/>
          </a:p>
          <a:p>
            <a:pPr marL="45720" indent="0" rtl="0">
              <a:lnSpc>
                <a:spcPct val="150000"/>
              </a:lnSpc>
              <a:spcBef>
                <a:spcPts val="0"/>
              </a:spcBef>
              <a:buNone/>
            </a:pPr>
            <a:endParaRPr lang="fr-FR" dirty="0"/>
          </a:p>
          <a:p>
            <a:pPr marL="45720" indent="0">
              <a:lnSpc>
                <a:spcPct val="150000"/>
              </a:lnSpc>
              <a:spcBef>
                <a:spcPts val="0"/>
              </a:spcBef>
              <a:buNone/>
            </a:pPr>
            <a:endParaRPr lang="fr-FR" b="1" dirty="0">
              <a:solidFill>
                <a:schemeClr val="accent1">
                  <a:lumMod val="75000"/>
                </a:schemeClr>
              </a:solidFill>
            </a:endParaRPr>
          </a:p>
          <a:p>
            <a:pPr marL="45720" indent="0">
              <a:lnSpc>
                <a:spcPct val="150000"/>
              </a:lnSpc>
              <a:spcBef>
                <a:spcPts val="0"/>
              </a:spcBef>
              <a:buNone/>
            </a:pPr>
            <a:endParaRPr lang="fr-FR" b="1" dirty="0">
              <a:solidFill>
                <a:schemeClr val="accent1">
                  <a:lumMod val="75000"/>
                </a:schemeClr>
              </a:solidFill>
            </a:endParaRPr>
          </a:p>
          <a:p>
            <a:pPr marL="45720" indent="0">
              <a:lnSpc>
                <a:spcPct val="150000"/>
              </a:lnSpc>
              <a:spcBef>
                <a:spcPts val="0"/>
              </a:spcBef>
              <a:buNone/>
            </a:pPr>
            <a:r>
              <a:rPr lang="fr-FR" b="1" dirty="0">
                <a:solidFill>
                  <a:schemeClr val="accent1">
                    <a:lumMod val="75000"/>
                  </a:schemeClr>
                </a:solidFill>
              </a:rPr>
              <a:t>Particularités	</a:t>
            </a:r>
          </a:p>
          <a:p>
            <a:pPr marL="45720" indent="0">
              <a:lnSpc>
                <a:spcPct val="150000"/>
              </a:lnSpc>
              <a:spcBef>
                <a:spcPts val="0"/>
              </a:spcBef>
              <a:buNone/>
            </a:pPr>
            <a:endParaRPr lang="fr-FR" b="1" dirty="0">
              <a:solidFill>
                <a:schemeClr val="accent1">
                  <a:lumMod val="75000"/>
                </a:schemeClr>
              </a:solidFill>
            </a:endParaRPr>
          </a:p>
          <a:p>
            <a:pPr marL="45720" indent="0">
              <a:lnSpc>
                <a:spcPct val="120000"/>
              </a:lnSpc>
              <a:spcBef>
                <a:spcPts val="0"/>
              </a:spcBef>
              <a:buNone/>
            </a:pPr>
            <a:endParaRPr lang="fr-FR" b="1" dirty="0">
              <a:solidFill>
                <a:schemeClr val="accent1">
                  <a:lumMod val="75000"/>
                </a:schemeClr>
              </a:solidFill>
            </a:endParaRPr>
          </a:p>
        </p:txBody>
      </p:sp>
      <p:sp>
        <p:nvSpPr>
          <p:cNvPr id="4" name="Espace réservé du contenu 3">
            <a:extLst>
              <a:ext uri="{FF2B5EF4-FFF2-40B4-BE49-F238E27FC236}">
                <a16:creationId xmlns:a16="http://schemas.microsoft.com/office/drawing/2014/main" id="{3D40C4A2-1482-CE89-29FF-B24390091461}"/>
              </a:ext>
            </a:extLst>
          </p:cNvPr>
          <p:cNvSpPr>
            <a:spLocks noGrp="1"/>
          </p:cNvSpPr>
          <p:nvPr>
            <p:ph sz="half" idx="2"/>
          </p:nvPr>
        </p:nvSpPr>
        <p:spPr>
          <a:xfrm>
            <a:off x="4758788" y="1347367"/>
            <a:ext cx="7116156" cy="4462272"/>
          </a:xfrm>
        </p:spPr>
        <p:txBody>
          <a:bodyPr>
            <a:normAutofit lnSpcReduction="10000"/>
          </a:bodyPr>
          <a:lstStyle/>
          <a:p>
            <a:pPr marL="45720" indent="0">
              <a:lnSpc>
                <a:spcPct val="150000"/>
              </a:lnSpc>
              <a:spcBef>
                <a:spcPts val="0"/>
              </a:spcBef>
              <a:buNone/>
            </a:pPr>
            <a:endParaRPr lang="fr-FR" dirty="0"/>
          </a:p>
          <a:p>
            <a:pPr marL="45720" indent="0">
              <a:lnSpc>
                <a:spcPct val="150000"/>
              </a:lnSpc>
              <a:spcBef>
                <a:spcPts val="0"/>
              </a:spcBef>
              <a:buNone/>
            </a:pPr>
            <a:r>
              <a:rPr lang="fr-FR" dirty="0"/>
              <a:t>1 à 4 participants par projet (1 représentant désigné)</a:t>
            </a:r>
          </a:p>
          <a:p>
            <a:pPr marL="45720" indent="0">
              <a:lnSpc>
                <a:spcPct val="150000"/>
              </a:lnSpc>
              <a:spcBef>
                <a:spcPts val="0"/>
              </a:spcBef>
              <a:buNone/>
            </a:pPr>
            <a:endParaRPr lang="fr-FR" dirty="0"/>
          </a:p>
          <a:p>
            <a:pPr marL="45720" indent="0">
              <a:lnSpc>
                <a:spcPct val="150000"/>
              </a:lnSpc>
              <a:spcBef>
                <a:spcPts val="0"/>
              </a:spcBef>
              <a:buNone/>
            </a:pPr>
            <a:r>
              <a:rPr lang="fr-FR" dirty="0"/>
              <a:t>9 à 52 semaines</a:t>
            </a:r>
          </a:p>
          <a:p>
            <a:pPr marL="45720" indent="0">
              <a:lnSpc>
                <a:spcPct val="150000"/>
              </a:lnSpc>
              <a:spcBef>
                <a:spcPts val="0"/>
              </a:spcBef>
              <a:buNone/>
            </a:pPr>
            <a:endParaRPr lang="fr-FR" dirty="0"/>
          </a:p>
          <a:p>
            <a:pPr marL="45720" indent="0">
              <a:lnSpc>
                <a:spcPct val="150000"/>
              </a:lnSpc>
              <a:spcBef>
                <a:spcPts val="0"/>
              </a:spcBef>
              <a:buNone/>
            </a:pPr>
            <a:r>
              <a:rPr lang="fr-FR" dirty="0"/>
              <a:t>250$ par mois de projet/ participant</a:t>
            </a:r>
          </a:p>
          <a:p>
            <a:pPr marL="45720" indent="0">
              <a:lnSpc>
                <a:spcPct val="150000"/>
              </a:lnSpc>
              <a:spcBef>
                <a:spcPts val="0"/>
              </a:spcBef>
              <a:buNone/>
            </a:pPr>
            <a:r>
              <a:rPr lang="fr-FR" dirty="0"/>
              <a:t>Jusqu’à 1000$ assurance responsabilité civile pour le projet</a:t>
            </a:r>
          </a:p>
          <a:p>
            <a:pPr marL="45720" indent="0">
              <a:lnSpc>
                <a:spcPct val="150000"/>
              </a:lnSpc>
              <a:spcBef>
                <a:spcPts val="0"/>
              </a:spcBef>
              <a:buNone/>
            </a:pPr>
            <a:r>
              <a:rPr lang="fr-FR" dirty="0"/>
              <a:t>500$ de formation / participant</a:t>
            </a:r>
          </a:p>
          <a:p>
            <a:pPr marL="45720" indent="0">
              <a:lnSpc>
                <a:spcPct val="150000"/>
              </a:lnSpc>
              <a:spcBef>
                <a:spcPts val="0"/>
              </a:spcBef>
              <a:buNone/>
            </a:pPr>
            <a:endParaRPr lang="fr-FR" dirty="0"/>
          </a:p>
          <a:p>
            <a:pPr marL="45720" indent="0">
              <a:lnSpc>
                <a:spcPct val="150000"/>
              </a:lnSpc>
              <a:spcBef>
                <a:spcPts val="0"/>
              </a:spcBef>
              <a:buNone/>
            </a:pPr>
            <a:r>
              <a:rPr lang="fr-FR" dirty="0"/>
              <a:t>Mentor obligatoire</a:t>
            </a:r>
          </a:p>
          <a:p>
            <a:pPr marL="45720" indent="0">
              <a:lnSpc>
                <a:spcPct val="150000"/>
              </a:lnSpc>
              <a:spcBef>
                <a:spcPts val="0"/>
              </a:spcBef>
              <a:buNone/>
            </a:pPr>
            <a:endParaRPr lang="fr-FR" dirty="0"/>
          </a:p>
          <a:p>
            <a:pPr marL="45720" indent="0">
              <a:lnSpc>
                <a:spcPct val="150000"/>
              </a:lnSpc>
              <a:spcBef>
                <a:spcPts val="0"/>
              </a:spcBef>
              <a:buNone/>
            </a:pPr>
            <a:endParaRPr lang="fr-FR" dirty="0"/>
          </a:p>
        </p:txBody>
      </p:sp>
    </p:spTree>
    <p:extLst>
      <p:ext uri="{BB962C8B-B14F-4D97-AF65-F5344CB8AC3E}">
        <p14:creationId xmlns:p14="http://schemas.microsoft.com/office/powerpoint/2010/main" val="256068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500"/>
                                        <p:tgtEl>
                                          <p:spTgt spid="3">
                                            <p:txEl>
                                              <p:pRg st="1" end="1"/>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wipe(up)">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up)">
                                      <p:cBhvr>
                                        <p:cTn id="15" dur="500"/>
                                        <p:tgtEl>
                                          <p:spTgt spid="3">
                                            <p:txEl>
                                              <p:pRg st="3" end="3"/>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wipe(up)">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up)">
                                      <p:cBhvr>
                                        <p:cTn id="23" dur="500"/>
                                        <p:tgtEl>
                                          <p:spTgt spid="3">
                                            <p:txEl>
                                              <p:pRg st="5" end="5"/>
                                            </p:txEl>
                                          </p:spTgt>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wipe(up)">
                                      <p:cBhvr>
                                        <p:cTn id="26" dur="500"/>
                                        <p:tgtEl>
                                          <p:spTgt spid="4">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wipe(up)">
                                      <p:cBhvr>
                                        <p:cTn id="31" dur="500"/>
                                        <p:tgtEl>
                                          <p:spTgt spid="4">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4">
                                            <p:txEl>
                                              <p:pRg st="7" end="7"/>
                                            </p:txEl>
                                          </p:spTgt>
                                        </p:tgtEl>
                                        <p:attrNameLst>
                                          <p:attrName>style.visibility</p:attrName>
                                        </p:attrNameLst>
                                      </p:cBhvr>
                                      <p:to>
                                        <p:strVal val="visible"/>
                                      </p:to>
                                    </p:set>
                                    <p:animEffect transition="in" filter="wipe(up)">
                                      <p:cBhvr>
                                        <p:cTn id="36" dur="500"/>
                                        <p:tgtEl>
                                          <p:spTgt spid="4">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Effect transition="in" filter="wipe(up)">
                                      <p:cBhvr>
                                        <p:cTn id="41" dur="500"/>
                                        <p:tgtEl>
                                          <p:spTgt spid="3">
                                            <p:txEl>
                                              <p:pRg st="9" end="9"/>
                                            </p:txEl>
                                          </p:spTgt>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4">
                                            <p:txEl>
                                              <p:pRg st="9" end="9"/>
                                            </p:txEl>
                                          </p:spTgt>
                                        </p:tgtEl>
                                        <p:attrNameLst>
                                          <p:attrName>style.visibility</p:attrName>
                                        </p:attrNameLst>
                                      </p:cBhvr>
                                      <p:to>
                                        <p:strVal val="visible"/>
                                      </p:to>
                                    </p:set>
                                    <p:animEffect transition="in" filter="wipe(up)">
                                      <p:cBhvr>
                                        <p:cTn id="44"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2A4DB-195C-F4F7-5E1C-1A2A6AAE1D6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C63C027-AAE0-70C1-66F4-3F56F5285343}"/>
              </a:ext>
            </a:extLst>
          </p:cNvPr>
          <p:cNvSpPr>
            <a:spLocks noGrp="1"/>
          </p:cNvSpPr>
          <p:nvPr>
            <p:ph type="ctrTitle"/>
          </p:nvPr>
        </p:nvSpPr>
        <p:spPr/>
        <p:txBody>
          <a:bodyPr rtlCol="0"/>
          <a:lstStyle/>
          <a:p>
            <a:pPr rtl="0"/>
            <a:r>
              <a:rPr lang="fr-FR" dirty="0"/>
              <a:t>HISTOIRES DE SUCCÈS</a:t>
            </a:r>
          </a:p>
        </p:txBody>
      </p:sp>
    </p:spTree>
    <p:extLst>
      <p:ext uri="{BB962C8B-B14F-4D97-AF65-F5344CB8AC3E}">
        <p14:creationId xmlns:p14="http://schemas.microsoft.com/office/powerpoint/2010/main" val="1790223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0EE94-79B4-FC4D-CA50-F13749FE127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5CD2BA5-C391-5554-F9BB-2B0409767493}"/>
              </a:ext>
            </a:extLst>
          </p:cNvPr>
          <p:cNvSpPr>
            <a:spLocks noGrp="1"/>
          </p:cNvSpPr>
          <p:nvPr>
            <p:ph type="ctrTitle"/>
          </p:nvPr>
        </p:nvSpPr>
        <p:spPr>
          <a:xfrm>
            <a:off x="533400" y="5294033"/>
            <a:ext cx="11125200" cy="914400"/>
          </a:xfrm>
        </p:spPr>
        <p:txBody>
          <a:bodyPr rtlCol="0">
            <a:normAutofit fontScale="90000"/>
          </a:bodyPr>
          <a:lstStyle/>
          <a:p>
            <a:pPr rtl="0"/>
            <a:r>
              <a:rPr lang="fr-FR" dirty="0"/>
              <a:t>Jeunes volontaires: UN TREMPLIN POUR L’AVENIR</a:t>
            </a:r>
          </a:p>
        </p:txBody>
      </p:sp>
      <p:pic>
        <p:nvPicPr>
          <p:cNvPr id="9" name="Espace réservé pour une image  8" descr="Une image contenant personne, sourire, Visage humain, habits&#10;&#10;Description générée automatiquement">
            <a:hlinkClick r:id="rId3" action="ppaction://hlinksldjump"/>
            <a:extLst>
              <a:ext uri="{FF2B5EF4-FFF2-40B4-BE49-F238E27FC236}">
                <a16:creationId xmlns:a16="http://schemas.microsoft.com/office/drawing/2014/main" id="{1CB02FFF-06FD-2861-29FF-BA67009407F5}"/>
              </a:ext>
            </a:extLst>
          </p:cNvPr>
          <p:cNvPicPr>
            <a:picLocks noGrp="1" noChangeAspect="1"/>
          </p:cNvPicPr>
          <p:nvPr>
            <p:ph type="pic" idx="10"/>
          </p:nvPr>
        </p:nvPicPr>
        <p:blipFill>
          <a:blip r:embed="rId4">
            <a:extLst>
              <a:ext uri="{28A0092B-C50C-407E-A947-70E740481C1C}">
                <a14:useLocalDpi xmlns:a14="http://schemas.microsoft.com/office/drawing/2010/main" val="0"/>
              </a:ext>
            </a:extLst>
          </a:blip>
          <a:srcRect l="1376" r="1376"/>
          <a:stretch>
            <a:fillRect/>
          </a:stretch>
        </p:blipFill>
        <p:spPr>
          <a:xfrm>
            <a:off x="436495" y="362471"/>
            <a:ext cx="3489960" cy="4116566"/>
          </a:xfrm>
        </p:spPr>
      </p:pic>
      <p:pic>
        <p:nvPicPr>
          <p:cNvPr id="14" name="Espace réservé pour une image  13" descr="Une image contenant Visage humain, personne, habits, Cheveux longs&#10;&#10;Description générée automatiquement">
            <a:hlinkClick r:id="rId5" action="ppaction://hlinksldjump"/>
            <a:extLst>
              <a:ext uri="{FF2B5EF4-FFF2-40B4-BE49-F238E27FC236}">
                <a16:creationId xmlns:a16="http://schemas.microsoft.com/office/drawing/2014/main" id="{6376EB21-768D-001E-4FC7-FA7EA512AAE8}"/>
              </a:ext>
            </a:extLst>
          </p:cNvPr>
          <p:cNvPicPr>
            <a:picLocks noGrp="1" noChangeAspect="1"/>
          </p:cNvPicPr>
          <p:nvPr>
            <p:ph type="pic" idx="11"/>
          </p:nvPr>
        </p:nvPicPr>
        <p:blipFill>
          <a:blip r:embed="rId6">
            <a:extLst>
              <a:ext uri="{28A0092B-C50C-407E-A947-70E740481C1C}">
                <a14:useLocalDpi xmlns:a14="http://schemas.microsoft.com/office/drawing/2010/main" val="0"/>
              </a:ext>
            </a:extLst>
          </a:blip>
          <a:srcRect t="11690" b="11690"/>
          <a:stretch>
            <a:fillRect/>
          </a:stretch>
        </p:blipFill>
        <p:spPr>
          <a:xfrm>
            <a:off x="4331970" y="362471"/>
            <a:ext cx="3489960" cy="4116566"/>
          </a:xfrm>
        </p:spPr>
      </p:pic>
      <p:pic>
        <p:nvPicPr>
          <p:cNvPr id="6" name="Espace réservé pour une image  5" descr="Une image contenant personne, Visage humain, peau, sourcil&#10;&#10;Description générée automatiquement">
            <a:hlinkClick r:id="rId7" action="ppaction://hlinksldjump"/>
            <a:extLst>
              <a:ext uri="{FF2B5EF4-FFF2-40B4-BE49-F238E27FC236}">
                <a16:creationId xmlns:a16="http://schemas.microsoft.com/office/drawing/2014/main" id="{765D6EF1-CE70-2592-03C4-FDCE2A2150B3}"/>
              </a:ext>
            </a:extLst>
          </p:cNvPr>
          <p:cNvPicPr>
            <a:picLocks noGrp="1" noChangeAspect="1"/>
          </p:cNvPicPr>
          <p:nvPr>
            <p:ph type="pic" idx="12"/>
          </p:nvPr>
        </p:nvPicPr>
        <p:blipFill>
          <a:blip r:embed="rId8" cstate="print">
            <a:extLst>
              <a:ext uri="{28A0092B-C50C-407E-A947-70E740481C1C}">
                <a14:useLocalDpi xmlns:a14="http://schemas.microsoft.com/office/drawing/2010/main" val="0"/>
              </a:ext>
            </a:extLst>
          </a:blip>
          <a:srcRect l="7611" r="7611"/>
          <a:stretch>
            <a:fillRect/>
          </a:stretch>
        </p:blipFill>
        <p:spPr>
          <a:xfrm>
            <a:off x="8318397" y="362471"/>
            <a:ext cx="3472668" cy="4096170"/>
          </a:xfrm>
        </p:spPr>
      </p:pic>
    </p:spTree>
    <p:extLst>
      <p:ext uri="{BB962C8B-B14F-4D97-AF65-F5344CB8AC3E}">
        <p14:creationId xmlns:p14="http://schemas.microsoft.com/office/powerpoint/2010/main" val="432801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Espace réservé pour une image  8" descr="Une image contenant personne, sourire, Visage humain, habits&#10;&#10;Description générée automatiquement">
            <a:hlinkClick r:id="rId2" action="ppaction://hlinksldjump"/>
            <a:extLst>
              <a:ext uri="{FF2B5EF4-FFF2-40B4-BE49-F238E27FC236}">
                <a16:creationId xmlns:a16="http://schemas.microsoft.com/office/drawing/2014/main" id="{CEF48E07-B766-604F-9691-249CE1202227}"/>
              </a:ext>
            </a:extLst>
          </p:cNvPr>
          <p:cNvPicPr>
            <a:picLocks noChangeAspect="1"/>
          </p:cNvPicPr>
          <p:nvPr/>
        </p:nvPicPr>
        <p:blipFill>
          <a:blip r:embed="rId3">
            <a:extLst>
              <a:ext uri="{28A0092B-C50C-407E-A947-70E740481C1C}">
                <a14:useLocalDpi xmlns:a14="http://schemas.microsoft.com/office/drawing/2010/main" val="0"/>
              </a:ext>
            </a:extLst>
          </a:blip>
          <a:srcRect l="1376" r="1376"/>
          <a:stretch>
            <a:fillRect/>
          </a:stretch>
        </p:blipFill>
        <p:spPr>
          <a:xfrm>
            <a:off x="644313" y="724795"/>
            <a:ext cx="4585164" cy="5408409"/>
          </a:xfrm>
          <a:prstGeom prst="rect">
            <a:avLst/>
          </a:prstGeom>
        </p:spPr>
      </p:pic>
      <p:sp>
        <p:nvSpPr>
          <p:cNvPr id="3" name="ZoneTexte 2">
            <a:extLst>
              <a:ext uri="{FF2B5EF4-FFF2-40B4-BE49-F238E27FC236}">
                <a16:creationId xmlns:a16="http://schemas.microsoft.com/office/drawing/2014/main" id="{80C1C017-430F-8844-17E3-0DB64CF9F6C9}"/>
              </a:ext>
            </a:extLst>
          </p:cNvPr>
          <p:cNvSpPr txBox="1"/>
          <p:nvPr/>
        </p:nvSpPr>
        <p:spPr>
          <a:xfrm>
            <a:off x="5727931" y="671691"/>
            <a:ext cx="5707996" cy="6186309"/>
          </a:xfrm>
          <a:prstGeom prst="rect">
            <a:avLst/>
          </a:prstGeom>
          <a:noFill/>
        </p:spPr>
        <p:txBody>
          <a:bodyPr wrap="square" rtlCol="0">
            <a:spAutoFit/>
          </a:bodyPr>
          <a:lstStyle/>
          <a:p>
            <a:pPr algn="just"/>
            <a:r>
              <a:rPr lang="fr-CA" b="1" dirty="0"/>
              <a:t>Projet</a:t>
            </a:r>
            <a:r>
              <a:rPr lang="fr-CA" dirty="0"/>
              <a:t>: créer un </a:t>
            </a:r>
            <a:r>
              <a:rPr lang="fr-CA" dirty="0" err="1"/>
              <a:t>balado</a:t>
            </a:r>
            <a:r>
              <a:rPr lang="fr-CA" dirty="0"/>
              <a:t> divertissant basé sur des conversations disponibles sur le forum </a:t>
            </a:r>
            <a:r>
              <a:rPr lang="fr-CA" dirty="0" err="1"/>
              <a:t>Reddit</a:t>
            </a:r>
            <a:endParaRPr lang="fr-CA" dirty="0"/>
          </a:p>
          <a:p>
            <a:pPr algn="just"/>
            <a:endParaRPr lang="fr-CA" dirty="0"/>
          </a:p>
          <a:p>
            <a:pPr algn="just"/>
            <a:r>
              <a:rPr lang="fr-CA" b="1" dirty="0"/>
              <a:t>Objectifs d’apprentissage</a:t>
            </a:r>
            <a:r>
              <a:rPr lang="fr-CA" dirty="0"/>
              <a:t>:</a:t>
            </a:r>
          </a:p>
          <a:p>
            <a:pPr marL="285750" indent="-285750" algn="just">
              <a:buFontTx/>
              <a:buChar char="-"/>
            </a:pPr>
            <a:r>
              <a:rPr lang="fr-CA" dirty="0"/>
              <a:t>Découvrir l’univers du </a:t>
            </a:r>
            <a:r>
              <a:rPr lang="fr-CA" dirty="0" err="1"/>
              <a:t>balado</a:t>
            </a:r>
            <a:r>
              <a:rPr lang="fr-CA" dirty="0"/>
              <a:t> en participant à toutes les étapes de création (idéation, musique, visuel, contenu, enregistrement, montage…)</a:t>
            </a:r>
          </a:p>
          <a:p>
            <a:pPr marL="285750" indent="-285750" algn="just">
              <a:buFontTx/>
              <a:buChar char="-"/>
            </a:pPr>
            <a:r>
              <a:rPr lang="fr-CA" dirty="0"/>
              <a:t>Explorer le métier d’animatrice</a:t>
            </a:r>
          </a:p>
          <a:p>
            <a:pPr marL="285750" indent="-285750" algn="just">
              <a:buFontTx/>
              <a:buChar char="-"/>
            </a:pPr>
            <a:r>
              <a:rPr lang="fr-CA" dirty="0"/>
              <a:t>Peaufiner ses connaissances dans le domaine des réseaux sociaux</a:t>
            </a:r>
          </a:p>
          <a:p>
            <a:pPr marL="285750" indent="-285750" algn="just">
              <a:buFontTx/>
              <a:buChar char="-"/>
            </a:pPr>
            <a:endParaRPr lang="fr-CA" dirty="0"/>
          </a:p>
          <a:p>
            <a:pPr algn="just"/>
            <a:r>
              <a:rPr lang="fr-CA" b="1" dirty="0"/>
              <a:t>Réalisations durant le projet JV</a:t>
            </a:r>
            <a:r>
              <a:rPr lang="fr-CA" dirty="0"/>
              <a:t>:</a:t>
            </a:r>
          </a:p>
          <a:p>
            <a:pPr marL="263525" indent="-263525" algn="just" defTabSz="263525"/>
            <a:r>
              <a:rPr lang="fr-CA" dirty="0"/>
              <a:t>-	Création d’un podcast: Nuances (</a:t>
            </a:r>
            <a:r>
              <a:rPr lang="fr-CA" dirty="0" err="1"/>
              <a:t>Youtube</a:t>
            </a:r>
            <a:r>
              <a:rPr lang="fr-CA" dirty="0"/>
              <a:t> : 2840 abonnés, Instagram : 1645 abonnés)</a:t>
            </a:r>
          </a:p>
          <a:p>
            <a:pPr marL="285750" indent="-285750" algn="just">
              <a:buFontTx/>
              <a:buChar char="-"/>
            </a:pPr>
            <a:r>
              <a:rPr lang="fr-CA" dirty="0"/>
              <a:t>Acquisition de compétences en lien avec l’animation et ouverture d’un nouveau champ professionnel. Développement du réseau de contacts</a:t>
            </a:r>
          </a:p>
          <a:p>
            <a:pPr marL="285750" indent="-285750" algn="just">
              <a:buFontTx/>
              <a:buChar char="-"/>
            </a:pPr>
            <a:endParaRPr lang="fr-CA" b="1" dirty="0"/>
          </a:p>
          <a:p>
            <a:pPr algn="just"/>
            <a:r>
              <a:rPr lang="fr-CA" b="1" dirty="0"/>
              <a:t>Après Jeunes volontaires</a:t>
            </a:r>
            <a:r>
              <a:rPr lang="fr-CA" dirty="0"/>
              <a:t>:</a:t>
            </a:r>
          </a:p>
          <a:p>
            <a:pPr algn="just" defTabSz="263525"/>
            <a:r>
              <a:rPr lang="fr-CA" dirty="0"/>
              <a:t>- Campagne de </a:t>
            </a:r>
            <a:r>
              <a:rPr lang="fr-CA" dirty="0" err="1"/>
              <a:t>socio-financement</a:t>
            </a:r>
            <a:r>
              <a:rPr lang="fr-CA" dirty="0"/>
              <a:t> pour créer une 	deuxième saison du podcast</a:t>
            </a:r>
          </a:p>
          <a:p>
            <a:pPr marL="285750" indent="-285750">
              <a:buFontTx/>
              <a:buChar char="-"/>
            </a:pPr>
            <a:endParaRPr lang="fr-CA" dirty="0"/>
          </a:p>
        </p:txBody>
      </p:sp>
    </p:spTree>
    <p:extLst>
      <p:ext uri="{BB962C8B-B14F-4D97-AF65-F5344CB8AC3E}">
        <p14:creationId xmlns:p14="http://schemas.microsoft.com/office/powerpoint/2010/main" val="2471006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ipe(left)">
                                      <p:cBhvr>
                                        <p:cTn id="16" dur="500"/>
                                        <p:tgtEl>
                                          <p:spTgt spid="3">
                                            <p:txEl>
                                              <p:pRg st="3" end="3"/>
                                            </p:txEl>
                                          </p:spTgt>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wipe(left)">
                                      <p:cBhvr>
                                        <p:cTn id="20" dur="500"/>
                                        <p:tgtEl>
                                          <p:spTgt spid="3">
                                            <p:txEl>
                                              <p:pRg st="4" end="4"/>
                                            </p:txEl>
                                          </p:spTgt>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wipe(left)">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wipe(left)">
                                      <p:cBhvr>
                                        <p:cTn id="29" dur="500"/>
                                        <p:tgtEl>
                                          <p:spTgt spid="3">
                                            <p:txEl>
                                              <p:pRg st="7" end="7"/>
                                            </p:txEl>
                                          </p:spTgt>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wipe(left)">
                                      <p:cBhvr>
                                        <p:cTn id="33" dur="500"/>
                                        <p:tgtEl>
                                          <p:spTgt spid="3">
                                            <p:txEl>
                                              <p:pRg st="8" end="8"/>
                                            </p:txEl>
                                          </p:spTgt>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wipe(left)">
                                      <p:cBhvr>
                                        <p:cTn id="37" dur="5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wipe(left)">
                                      <p:cBhvr>
                                        <p:cTn id="42" dur="500"/>
                                        <p:tgtEl>
                                          <p:spTgt spid="3">
                                            <p:txEl>
                                              <p:pRg st="11" end="11"/>
                                            </p:txEl>
                                          </p:spTgt>
                                        </p:tgtEl>
                                      </p:cBhvr>
                                    </p:animEffect>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3">
                                            <p:txEl>
                                              <p:pRg st="12" end="12"/>
                                            </p:txEl>
                                          </p:spTgt>
                                        </p:tgtEl>
                                        <p:attrNameLst>
                                          <p:attrName>style.visibility</p:attrName>
                                        </p:attrNameLst>
                                      </p:cBhvr>
                                      <p:to>
                                        <p:strVal val="visible"/>
                                      </p:to>
                                    </p:set>
                                    <p:animEffect transition="in" filter="wipe(left)">
                                      <p:cBhvr>
                                        <p:cTn id="46"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E3F6542-D239-157A-1E21-FDACB7FD0EEC}"/>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F7F1C0C2-0618-0A69-3C68-B4F0D2D9C9F1}"/>
              </a:ext>
            </a:extLst>
          </p:cNvPr>
          <p:cNvSpPr txBox="1"/>
          <p:nvPr/>
        </p:nvSpPr>
        <p:spPr>
          <a:xfrm>
            <a:off x="5778731" y="1007630"/>
            <a:ext cx="5707996" cy="3970318"/>
          </a:xfrm>
          <a:prstGeom prst="rect">
            <a:avLst/>
          </a:prstGeom>
          <a:noFill/>
        </p:spPr>
        <p:txBody>
          <a:bodyPr wrap="square" rtlCol="0">
            <a:spAutoFit/>
          </a:bodyPr>
          <a:lstStyle/>
          <a:p>
            <a:pPr algn="just"/>
            <a:r>
              <a:rPr lang="fr-CA" b="1" dirty="0"/>
              <a:t>Projet</a:t>
            </a:r>
            <a:r>
              <a:rPr lang="fr-CA" dirty="0"/>
              <a:t>: réaliser un court-métrage</a:t>
            </a:r>
          </a:p>
          <a:p>
            <a:pPr algn="just"/>
            <a:endParaRPr lang="fr-CA" dirty="0"/>
          </a:p>
          <a:p>
            <a:pPr algn="just"/>
            <a:r>
              <a:rPr lang="fr-CA" b="1" dirty="0"/>
              <a:t>Objectifs d’apprentissage</a:t>
            </a:r>
            <a:r>
              <a:rPr lang="fr-CA" dirty="0"/>
              <a:t>:</a:t>
            </a:r>
          </a:p>
          <a:p>
            <a:pPr marL="285750" indent="-285750" algn="just">
              <a:buFontTx/>
              <a:buChar char="-"/>
            </a:pPr>
            <a:r>
              <a:rPr lang="fr-CA" dirty="0"/>
              <a:t>Mettre en scène, jouer, filmer, monter et produire un court-métrage basé sur un scénario qu’il a lui-même créé.</a:t>
            </a:r>
          </a:p>
          <a:p>
            <a:pPr marL="285750" indent="-285750" algn="just">
              <a:buFontTx/>
              <a:buChar char="-"/>
            </a:pPr>
            <a:endParaRPr lang="fr-CA" dirty="0"/>
          </a:p>
          <a:p>
            <a:pPr algn="just"/>
            <a:r>
              <a:rPr lang="fr-CA" b="1" dirty="0"/>
              <a:t>Réalisations durant le projet JV</a:t>
            </a:r>
            <a:r>
              <a:rPr lang="fr-CA" dirty="0"/>
              <a:t>:</a:t>
            </a:r>
          </a:p>
          <a:p>
            <a:pPr marL="263525" indent="-263525" algn="just" defTabSz="263525"/>
            <a:r>
              <a:rPr lang="fr-CA" dirty="0"/>
              <a:t>-	A pu réaliser toutes les tâches du court-métrage</a:t>
            </a:r>
          </a:p>
          <a:p>
            <a:pPr marL="285750" indent="-285750" algn="just">
              <a:buFontTx/>
              <a:buChar char="-"/>
            </a:pPr>
            <a:endParaRPr lang="fr-CA" b="1" dirty="0"/>
          </a:p>
          <a:p>
            <a:pPr algn="just"/>
            <a:r>
              <a:rPr lang="fr-CA" b="1" dirty="0"/>
              <a:t>Après Jeunes volontaires</a:t>
            </a:r>
            <a:r>
              <a:rPr lang="fr-CA" dirty="0"/>
              <a:t>:</a:t>
            </a:r>
          </a:p>
          <a:p>
            <a:pPr marL="263525" indent="-263525" algn="just" defTabSz="263525"/>
            <a:r>
              <a:rPr lang="fr-CA" dirty="0"/>
              <a:t>-  Continue son travail d’acteur et présenter son court-métrage lors de festivals du film.</a:t>
            </a:r>
          </a:p>
          <a:p>
            <a:pPr marL="285750" indent="-285750">
              <a:buFontTx/>
              <a:buChar char="-"/>
            </a:pPr>
            <a:endParaRPr lang="fr-CA" dirty="0"/>
          </a:p>
        </p:txBody>
      </p:sp>
      <p:pic>
        <p:nvPicPr>
          <p:cNvPr id="5" name="Image 4" descr="Une image contenant habits, personne, Visage humain, épaule&#10;&#10;Le contenu généré par l’IA peut être incorrect.">
            <a:extLst>
              <a:ext uri="{FF2B5EF4-FFF2-40B4-BE49-F238E27FC236}">
                <a16:creationId xmlns:a16="http://schemas.microsoft.com/office/drawing/2014/main" id="{41531A03-4876-A1EC-C19C-4D4D32EBFCB1}"/>
              </a:ext>
            </a:extLst>
          </p:cNvPr>
          <p:cNvPicPr>
            <a:picLocks noChangeAspect="1"/>
          </p:cNvPicPr>
          <p:nvPr/>
        </p:nvPicPr>
        <p:blipFill>
          <a:blip r:embed="rId2" cstate="print">
            <a:extLst>
              <a:ext uri="{28A0092B-C50C-407E-A947-70E740481C1C}">
                <a14:useLocalDpi xmlns:a14="http://schemas.microsoft.com/office/drawing/2010/main" val="0"/>
              </a:ext>
            </a:extLst>
          </a:blip>
          <a:srcRect l="20865" r="22689" b="53931"/>
          <a:stretch>
            <a:fillRect/>
          </a:stretch>
        </p:blipFill>
        <p:spPr>
          <a:xfrm>
            <a:off x="975359" y="591070"/>
            <a:ext cx="4339913" cy="5311890"/>
          </a:xfrm>
          <a:prstGeom prst="rect">
            <a:avLst/>
          </a:prstGeom>
        </p:spPr>
      </p:pic>
    </p:spTree>
    <p:extLst>
      <p:ext uri="{BB962C8B-B14F-4D97-AF65-F5344CB8AC3E}">
        <p14:creationId xmlns:p14="http://schemas.microsoft.com/office/powerpoint/2010/main" val="2393372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left)">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left)">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wipe(left)">
                                      <p:cBhvr>
                                        <p:cTn id="22" dur="500"/>
                                        <p:tgtEl>
                                          <p:spTgt spid="4">
                                            <p:txEl>
                                              <p:pRg st="5" end="5"/>
                                            </p:txEl>
                                          </p:spTgt>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4">
                                            <p:txEl>
                                              <p:pRg st="6" end="6"/>
                                            </p:txEl>
                                          </p:spTgt>
                                        </p:tgtEl>
                                        <p:attrNameLst>
                                          <p:attrName>style.visibility</p:attrName>
                                        </p:attrNameLst>
                                      </p:cBhvr>
                                      <p:to>
                                        <p:strVal val="visible"/>
                                      </p:to>
                                    </p:set>
                                    <p:animEffect transition="in" filter="wipe(left)">
                                      <p:cBhvr>
                                        <p:cTn id="26" dur="500"/>
                                        <p:tgtEl>
                                          <p:spTgt spid="4">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Effect transition="in" filter="wipe(left)">
                                      <p:cBhvr>
                                        <p:cTn id="31" dur="500"/>
                                        <p:tgtEl>
                                          <p:spTgt spid="4">
                                            <p:txEl>
                                              <p:pRg st="8" end="8"/>
                                            </p:txEl>
                                          </p:spTgt>
                                        </p:tgtEl>
                                      </p:cBhvr>
                                    </p:animEffect>
                                  </p:childTnLst>
                                </p:cTn>
                              </p:par>
                            </p:childTnLst>
                          </p:cTn>
                        </p:par>
                        <p:par>
                          <p:cTn id="32" fill="hold">
                            <p:stCondLst>
                              <p:cond delay="500"/>
                            </p:stCondLst>
                            <p:childTnLst>
                              <p:par>
                                <p:cTn id="33" presetID="22" presetClass="entr" presetSubtype="8" fill="hold" grpId="0" nodeType="after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animEffect transition="in" filter="wipe(left)">
                                      <p:cBhvr>
                                        <p:cTn id="35"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F1ED86C-1D7D-5684-40B7-7AEF7B2DA96C}"/>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35256714-322E-92A7-26C0-FAC1C42A797F}"/>
              </a:ext>
            </a:extLst>
          </p:cNvPr>
          <p:cNvSpPr txBox="1"/>
          <p:nvPr/>
        </p:nvSpPr>
        <p:spPr>
          <a:xfrm>
            <a:off x="5727931" y="591070"/>
            <a:ext cx="5707996" cy="4801314"/>
          </a:xfrm>
          <a:prstGeom prst="rect">
            <a:avLst/>
          </a:prstGeom>
          <a:noFill/>
        </p:spPr>
        <p:txBody>
          <a:bodyPr wrap="square" rtlCol="0">
            <a:spAutoFit/>
          </a:bodyPr>
          <a:lstStyle/>
          <a:p>
            <a:pPr algn="just"/>
            <a:r>
              <a:rPr lang="fr-CA" b="1" dirty="0"/>
              <a:t>Projet</a:t>
            </a:r>
            <a:r>
              <a:rPr lang="fr-CA" dirty="0"/>
              <a:t>: Créer une bande-dessinée</a:t>
            </a:r>
          </a:p>
          <a:p>
            <a:pPr algn="just"/>
            <a:endParaRPr lang="fr-CA" dirty="0"/>
          </a:p>
          <a:p>
            <a:pPr algn="just"/>
            <a:r>
              <a:rPr lang="fr-CA" b="1" dirty="0"/>
              <a:t>Objectifs d’apprentissage</a:t>
            </a:r>
            <a:r>
              <a:rPr lang="fr-CA" dirty="0"/>
              <a:t>:</a:t>
            </a:r>
          </a:p>
          <a:p>
            <a:pPr marL="285750" indent="-285750" algn="just">
              <a:buFontTx/>
              <a:buChar char="-"/>
            </a:pPr>
            <a:r>
              <a:rPr lang="fr-CA" dirty="0"/>
              <a:t>Réaliser une bande-dessinée d’une cinquantaine de pages, destinée à être éditée </a:t>
            </a:r>
          </a:p>
          <a:p>
            <a:pPr marL="285750" indent="-285750" algn="just">
              <a:buFontTx/>
              <a:buChar char="-"/>
            </a:pPr>
            <a:endParaRPr lang="fr-CA" dirty="0"/>
          </a:p>
          <a:p>
            <a:pPr algn="just"/>
            <a:r>
              <a:rPr lang="fr-CA" b="1" dirty="0"/>
              <a:t>Réalisations durant le projet JV</a:t>
            </a:r>
            <a:r>
              <a:rPr lang="fr-CA" dirty="0"/>
              <a:t>:</a:t>
            </a:r>
          </a:p>
          <a:p>
            <a:pPr marL="285750" indent="-285750" algn="just" defTabSz="263525">
              <a:buFontTx/>
              <a:buChar char="-"/>
            </a:pPr>
            <a:r>
              <a:rPr lang="fr-CA" dirty="0"/>
              <a:t>A appris le dessin digital sur tablette, la conception d’une histoire et le découpage</a:t>
            </a:r>
          </a:p>
          <a:p>
            <a:pPr marL="285750" indent="-285750" algn="just" defTabSz="263525">
              <a:buFontTx/>
              <a:buChar char="-"/>
            </a:pPr>
            <a:r>
              <a:rPr lang="fr-CA" dirty="0"/>
              <a:t>A considérablement augmenté son réseau de contacts</a:t>
            </a:r>
          </a:p>
          <a:p>
            <a:pPr marL="285750" indent="-285750" algn="just" defTabSz="263525">
              <a:buFontTx/>
              <a:buChar char="-"/>
            </a:pPr>
            <a:r>
              <a:rPr lang="fr-CA" dirty="0"/>
              <a:t>A réalisé une bande dessinée complète</a:t>
            </a:r>
          </a:p>
          <a:p>
            <a:pPr marL="285750" indent="-285750" algn="just" defTabSz="263525">
              <a:buFontTx/>
              <a:buChar char="-"/>
            </a:pPr>
            <a:endParaRPr lang="fr-CA" dirty="0"/>
          </a:p>
          <a:p>
            <a:pPr marL="285750" indent="-285750" algn="just">
              <a:buFontTx/>
              <a:buChar char="-"/>
            </a:pPr>
            <a:endParaRPr lang="fr-CA" b="1" dirty="0"/>
          </a:p>
          <a:p>
            <a:pPr algn="just"/>
            <a:r>
              <a:rPr lang="fr-CA" b="1" dirty="0"/>
              <a:t>Après Jeunes volontaires</a:t>
            </a:r>
            <a:r>
              <a:rPr lang="fr-CA" dirty="0"/>
              <a:t>:</a:t>
            </a:r>
          </a:p>
          <a:p>
            <a:pPr algn="just" defTabSz="263525"/>
            <a:r>
              <a:rPr lang="fr-CA" dirty="0"/>
              <a:t>-	Travaille sur l’édition de sa BD « Sanguine »</a:t>
            </a:r>
          </a:p>
          <a:p>
            <a:pPr marL="285750" indent="-285750" algn="just" defTabSz="263525">
              <a:buFontTx/>
              <a:buChar char="-"/>
            </a:pPr>
            <a:r>
              <a:rPr lang="fr-CA" dirty="0"/>
              <a:t>Réalise actuellement sa deuxième bande-dessinée</a:t>
            </a:r>
          </a:p>
          <a:p>
            <a:pPr marL="285750" indent="-285750">
              <a:buFontTx/>
              <a:buChar char="-"/>
            </a:pPr>
            <a:endParaRPr lang="fr-CA" dirty="0"/>
          </a:p>
        </p:txBody>
      </p:sp>
      <p:pic>
        <p:nvPicPr>
          <p:cNvPr id="4" name="Espace réservé pour une image  5" descr="Une image contenant personne, Visage humain, peau, sourcil&#10;&#10;Description générée automatiquement">
            <a:hlinkClick r:id="rId2" action="ppaction://hlinksldjump"/>
            <a:extLst>
              <a:ext uri="{FF2B5EF4-FFF2-40B4-BE49-F238E27FC236}">
                <a16:creationId xmlns:a16="http://schemas.microsoft.com/office/drawing/2014/main" id="{90D25462-3BE0-1FAE-09B5-7AB9786C95B1}"/>
              </a:ext>
            </a:extLst>
          </p:cNvPr>
          <p:cNvPicPr>
            <a:picLocks noChangeAspect="1"/>
          </p:cNvPicPr>
          <p:nvPr/>
        </p:nvPicPr>
        <p:blipFill>
          <a:blip r:embed="rId3" cstate="print">
            <a:extLst>
              <a:ext uri="{28A0092B-C50C-407E-A947-70E740481C1C}">
                <a14:useLocalDpi xmlns:a14="http://schemas.microsoft.com/office/drawing/2010/main" val="0"/>
              </a:ext>
            </a:extLst>
          </a:blip>
          <a:srcRect l="7611" r="7611"/>
          <a:stretch>
            <a:fillRect/>
          </a:stretch>
        </p:blipFill>
        <p:spPr>
          <a:xfrm>
            <a:off x="644652" y="591069"/>
            <a:ext cx="4551291" cy="5368455"/>
          </a:xfrm>
          <a:prstGeom prst="rect">
            <a:avLst/>
          </a:prstGeom>
        </p:spPr>
      </p:pic>
    </p:spTree>
    <p:extLst>
      <p:ext uri="{BB962C8B-B14F-4D97-AF65-F5344CB8AC3E}">
        <p14:creationId xmlns:p14="http://schemas.microsoft.com/office/powerpoint/2010/main" val="2739264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left)">
                                      <p:cBhvr>
                                        <p:cTn id="12" dur="500"/>
                                        <p:tgtEl>
                                          <p:spTgt spid="2">
                                            <p:txEl>
                                              <p:pRg st="2" end="2"/>
                                            </p:txEl>
                                          </p:spTgt>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wipe(left)">
                                      <p:cBhvr>
                                        <p:cTn id="16" dur="50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wipe(left)">
                                      <p:cBhvr>
                                        <p:cTn id="21" dur="500"/>
                                        <p:tgtEl>
                                          <p:spTgt spid="2">
                                            <p:txEl>
                                              <p:pRg st="5" end="5"/>
                                            </p:txEl>
                                          </p:spTgt>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Effect transition="in" filter="wipe(left)">
                                      <p:cBhvr>
                                        <p:cTn id="25" dur="500"/>
                                        <p:tgtEl>
                                          <p:spTgt spid="2">
                                            <p:txEl>
                                              <p:pRg st="6" end="6"/>
                                            </p:txEl>
                                          </p:spTgt>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animEffect transition="in" filter="wipe(left)">
                                      <p:cBhvr>
                                        <p:cTn id="29" dur="500"/>
                                        <p:tgtEl>
                                          <p:spTgt spid="2">
                                            <p:txEl>
                                              <p:pRg st="7" end="7"/>
                                            </p:txEl>
                                          </p:spTgt>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animEffect transition="in" filter="wipe(left)">
                                      <p:cBhvr>
                                        <p:cTn id="33" dur="500"/>
                                        <p:tgtEl>
                                          <p:spTgt spid="2">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2">
                                            <p:txEl>
                                              <p:pRg st="11" end="11"/>
                                            </p:txEl>
                                          </p:spTgt>
                                        </p:tgtEl>
                                        <p:attrNameLst>
                                          <p:attrName>style.visibility</p:attrName>
                                        </p:attrNameLst>
                                      </p:cBhvr>
                                      <p:to>
                                        <p:strVal val="visible"/>
                                      </p:to>
                                    </p:set>
                                    <p:animEffect transition="in" filter="wipe(left)">
                                      <p:cBhvr>
                                        <p:cTn id="38" dur="500"/>
                                        <p:tgtEl>
                                          <p:spTgt spid="2">
                                            <p:txEl>
                                              <p:pRg st="11" end="11"/>
                                            </p:txEl>
                                          </p:spTgt>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2">
                                            <p:txEl>
                                              <p:pRg st="12" end="12"/>
                                            </p:txEl>
                                          </p:spTgt>
                                        </p:tgtEl>
                                        <p:attrNameLst>
                                          <p:attrName>style.visibility</p:attrName>
                                        </p:attrNameLst>
                                      </p:cBhvr>
                                      <p:to>
                                        <p:strVal val="visible"/>
                                      </p:to>
                                    </p:set>
                                    <p:animEffect transition="in" filter="wipe(left)">
                                      <p:cBhvr>
                                        <p:cTn id="42" dur="500"/>
                                        <p:tgtEl>
                                          <p:spTgt spid="2">
                                            <p:txEl>
                                              <p:pRg st="12" end="12"/>
                                            </p:txEl>
                                          </p:spTgt>
                                        </p:tgtEl>
                                      </p:cBhvr>
                                    </p:animEffect>
                                  </p:childTnLst>
                                </p:cTn>
                              </p:par>
                            </p:childTnLst>
                          </p:cTn>
                        </p:par>
                        <p:par>
                          <p:cTn id="43" fill="hold">
                            <p:stCondLst>
                              <p:cond delay="1000"/>
                            </p:stCondLst>
                            <p:childTnLst>
                              <p:par>
                                <p:cTn id="44" presetID="22" presetClass="entr" presetSubtype="8" fill="hold" grpId="0" nodeType="afterEffect">
                                  <p:stCondLst>
                                    <p:cond delay="0"/>
                                  </p:stCondLst>
                                  <p:childTnLst>
                                    <p:set>
                                      <p:cBhvr>
                                        <p:cTn id="45" dur="1" fill="hold">
                                          <p:stCondLst>
                                            <p:cond delay="0"/>
                                          </p:stCondLst>
                                        </p:cTn>
                                        <p:tgtEl>
                                          <p:spTgt spid="2">
                                            <p:txEl>
                                              <p:pRg st="13" end="13"/>
                                            </p:txEl>
                                          </p:spTgt>
                                        </p:tgtEl>
                                        <p:attrNameLst>
                                          <p:attrName>style.visibility</p:attrName>
                                        </p:attrNameLst>
                                      </p:cBhvr>
                                      <p:to>
                                        <p:strVal val="visible"/>
                                      </p:to>
                                    </p:set>
                                    <p:animEffect transition="in" filter="wipe(left)">
                                      <p:cBhvr>
                                        <p:cTn id="46" dur="500"/>
                                        <p:tgtEl>
                                          <p:spTgt spid="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BCD73-0B93-0582-3ED7-D5C7FBE358B2}"/>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858FE39-BD8F-E9D1-3350-5DD8B3432611}"/>
              </a:ext>
            </a:extLst>
          </p:cNvPr>
          <p:cNvSpPr>
            <a:spLocks noGrp="1"/>
          </p:cNvSpPr>
          <p:nvPr>
            <p:ph type="ctrTitle"/>
          </p:nvPr>
        </p:nvSpPr>
        <p:spPr/>
        <p:txBody>
          <a:bodyPr rtlCol="0"/>
          <a:lstStyle/>
          <a:p>
            <a:pPr rtl="0"/>
            <a:r>
              <a:rPr lang="fr-FR" dirty="0"/>
              <a:t>PARCOURS DU PARTICIPANT</a:t>
            </a:r>
          </a:p>
        </p:txBody>
      </p:sp>
    </p:spTree>
    <p:extLst>
      <p:ext uri="{BB962C8B-B14F-4D97-AF65-F5344CB8AC3E}">
        <p14:creationId xmlns:p14="http://schemas.microsoft.com/office/powerpoint/2010/main" val="74857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0" name="Picture 2" descr="Figures de dialogue en noir et blanc Arrière-plan vectoriel Illustration de ligne">
            <a:extLst>
              <a:ext uri="{FF2B5EF4-FFF2-40B4-BE49-F238E27FC236}">
                <a16:creationId xmlns:a16="http://schemas.microsoft.com/office/drawing/2014/main" id="{DE1F585A-D9EB-A693-E9D2-21037AD4535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9223"/>
          <a:stretch/>
        </p:blipFill>
        <p:spPr bwMode="auto">
          <a:xfrm>
            <a:off x="11571113" y="3986408"/>
            <a:ext cx="342900" cy="84092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 coins arrondis 3">
            <a:hlinkClick r:id="rId4" action="ppaction://hlinksldjump"/>
            <a:extLst>
              <a:ext uri="{FF2B5EF4-FFF2-40B4-BE49-F238E27FC236}">
                <a16:creationId xmlns:a16="http://schemas.microsoft.com/office/drawing/2014/main" id="{6D656181-790B-8C19-3550-7FA14DAED176}"/>
              </a:ext>
            </a:extLst>
          </p:cNvPr>
          <p:cNvSpPr/>
          <p:nvPr/>
        </p:nvSpPr>
        <p:spPr>
          <a:xfrm>
            <a:off x="23297" y="3511610"/>
            <a:ext cx="1217781" cy="573120"/>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fr-CA" sz="1600" dirty="0"/>
              <a:t>Idée de projet</a:t>
            </a:r>
          </a:p>
        </p:txBody>
      </p:sp>
      <p:sp>
        <p:nvSpPr>
          <p:cNvPr id="5" name="Rectangle : coins arrondis 4">
            <a:extLst>
              <a:ext uri="{FF2B5EF4-FFF2-40B4-BE49-F238E27FC236}">
                <a16:creationId xmlns:a16="http://schemas.microsoft.com/office/drawing/2014/main" id="{09D37443-C7D0-799E-752B-C8223B8E53E6}"/>
              </a:ext>
            </a:extLst>
          </p:cNvPr>
          <p:cNvSpPr/>
          <p:nvPr/>
        </p:nvSpPr>
        <p:spPr>
          <a:xfrm>
            <a:off x="2157413" y="730790"/>
            <a:ext cx="1760706" cy="68093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600" dirty="0"/>
              <a:t>Vérification de l’admissibilité</a:t>
            </a:r>
          </a:p>
        </p:txBody>
      </p:sp>
      <p:sp>
        <p:nvSpPr>
          <p:cNvPr id="6" name="Ellipse 5">
            <a:extLst>
              <a:ext uri="{FF2B5EF4-FFF2-40B4-BE49-F238E27FC236}">
                <a16:creationId xmlns:a16="http://schemas.microsoft.com/office/drawing/2014/main" id="{3B8DAD0C-6D61-CDB6-D282-0F9F366E24D3}"/>
              </a:ext>
            </a:extLst>
          </p:cNvPr>
          <p:cNvSpPr/>
          <p:nvPr/>
        </p:nvSpPr>
        <p:spPr>
          <a:xfrm>
            <a:off x="934160" y="556908"/>
            <a:ext cx="1085850" cy="10287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dirty="0"/>
              <a:t>BSQ</a:t>
            </a:r>
          </a:p>
        </p:txBody>
      </p:sp>
      <p:sp>
        <p:nvSpPr>
          <p:cNvPr id="7" name="Ellipse 6">
            <a:extLst>
              <a:ext uri="{FF2B5EF4-FFF2-40B4-BE49-F238E27FC236}">
                <a16:creationId xmlns:a16="http://schemas.microsoft.com/office/drawing/2014/main" id="{4D925D7F-1F57-84B6-E980-DE3B161329B7}"/>
              </a:ext>
            </a:extLst>
          </p:cNvPr>
          <p:cNvSpPr/>
          <p:nvPr/>
        </p:nvSpPr>
        <p:spPr>
          <a:xfrm>
            <a:off x="938772" y="2463931"/>
            <a:ext cx="1085850" cy="1028700"/>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fr-CA" dirty="0"/>
              <a:t>CJE</a:t>
            </a:r>
          </a:p>
        </p:txBody>
      </p:sp>
      <p:cxnSp>
        <p:nvCxnSpPr>
          <p:cNvPr id="10" name="Connecteur droit avec flèche 9">
            <a:extLst>
              <a:ext uri="{FF2B5EF4-FFF2-40B4-BE49-F238E27FC236}">
                <a16:creationId xmlns:a16="http://schemas.microsoft.com/office/drawing/2014/main" id="{655AD479-B457-5778-2DE7-3A2759C3E0F5}"/>
              </a:ext>
            </a:extLst>
          </p:cNvPr>
          <p:cNvCxnSpPr>
            <a:cxnSpLocks/>
            <a:stCxn id="7" idx="0"/>
            <a:endCxn id="6" idx="4"/>
          </p:cNvCxnSpPr>
          <p:nvPr/>
        </p:nvCxnSpPr>
        <p:spPr>
          <a:xfrm flipH="1" flipV="1">
            <a:off x="1477085" y="1585608"/>
            <a:ext cx="4612" cy="8783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Ellipse 13">
            <a:extLst>
              <a:ext uri="{FF2B5EF4-FFF2-40B4-BE49-F238E27FC236}">
                <a16:creationId xmlns:a16="http://schemas.microsoft.com/office/drawing/2014/main" id="{E3549CE1-7431-18AF-4A17-B8271527D00C}"/>
              </a:ext>
            </a:extLst>
          </p:cNvPr>
          <p:cNvSpPr/>
          <p:nvPr/>
        </p:nvSpPr>
        <p:spPr>
          <a:xfrm>
            <a:off x="4266510" y="831208"/>
            <a:ext cx="752530" cy="4801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fr-CA" sz="1200" dirty="0"/>
              <a:t>OUI</a:t>
            </a:r>
          </a:p>
        </p:txBody>
      </p:sp>
      <p:sp>
        <p:nvSpPr>
          <p:cNvPr id="15" name="Ellipse 14">
            <a:extLst>
              <a:ext uri="{FF2B5EF4-FFF2-40B4-BE49-F238E27FC236}">
                <a16:creationId xmlns:a16="http://schemas.microsoft.com/office/drawing/2014/main" id="{122C3313-F204-90BC-06FB-D6D29FBCBCCA}"/>
              </a:ext>
            </a:extLst>
          </p:cNvPr>
          <p:cNvSpPr/>
          <p:nvPr/>
        </p:nvSpPr>
        <p:spPr>
          <a:xfrm>
            <a:off x="2661528" y="1638086"/>
            <a:ext cx="752475" cy="4801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fr-CA" sz="1200" dirty="0"/>
              <a:t>NON</a:t>
            </a:r>
          </a:p>
        </p:txBody>
      </p:sp>
      <p:cxnSp>
        <p:nvCxnSpPr>
          <p:cNvPr id="17" name="Connecteur droit 16">
            <a:extLst>
              <a:ext uri="{FF2B5EF4-FFF2-40B4-BE49-F238E27FC236}">
                <a16:creationId xmlns:a16="http://schemas.microsoft.com/office/drawing/2014/main" id="{D6BA8143-4C74-2F31-587C-F97181E458ED}"/>
              </a:ext>
            </a:extLst>
          </p:cNvPr>
          <p:cNvCxnSpPr>
            <a:stCxn id="5" idx="2"/>
            <a:endCxn id="15" idx="0"/>
          </p:cNvCxnSpPr>
          <p:nvPr/>
        </p:nvCxnSpPr>
        <p:spPr>
          <a:xfrm>
            <a:off x="3037766" y="1411727"/>
            <a:ext cx="0" cy="2263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530F755F-EB0D-9B95-EB43-5F632CC12682}"/>
              </a:ext>
            </a:extLst>
          </p:cNvPr>
          <p:cNvCxnSpPr>
            <a:cxnSpLocks/>
            <a:stCxn id="5" idx="3"/>
            <a:endCxn id="14" idx="2"/>
          </p:cNvCxnSpPr>
          <p:nvPr/>
        </p:nvCxnSpPr>
        <p:spPr>
          <a:xfrm flipV="1">
            <a:off x="3918119" y="1071258"/>
            <a:ext cx="348391"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9BB923E2-46AD-FC67-078A-190B729AD3EB}"/>
              </a:ext>
            </a:extLst>
          </p:cNvPr>
          <p:cNvCxnSpPr>
            <a:cxnSpLocks/>
            <a:stCxn id="14" idx="4"/>
            <a:endCxn id="25" idx="0"/>
          </p:cNvCxnSpPr>
          <p:nvPr/>
        </p:nvCxnSpPr>
        <p:spPr>
          <a:xfrm flipH="1">
            <a:off x="4637089" y="1311308"/>
            <a:ext cx="5686" cy="249515"/>
          </a:xfrm>
          <a:prstGeom prst="line">
            <a:avLst/>
          </a:prstGeom>
        </p:spPr>
        <p:style>
          <a:lnRef idx="1">
            <a:schemeClr val="accent1"/>
          </a:lnRef>
          <a:fillRef idx="0">
            <a:schemeClr val="accent1"/>
          </a:fillRef>
          <a:effectRef idx="0">
            <a:schemeClr val="accent1"/>
          </a:effectRef>
          <a:fontRef idx="minor">
            <a:schemeClr val="tx1"/>
          </a:fontRef>
        </p:style>
      </p:cxnSp>
      <p:sp>
        <p:nvSpPr>
          <p:cNvPr id="23" name="Rectangle : coins arrondis 22">
            <a:hlinkClick r:id="rId4" action="ppaction://hlinksldjump"/>
            <a:extLst>
              <a:ext uri="{FF2B5EF4-FFF2-40B4-BE49-F238E27FC236}">
                <a16:creationId xmlns:a16="http://schemas.microsoft.com/office/drawing/2014/main" id="{B1E2291C-E18A-5731-89DC-E89A47E1A836}"/>
              </a:ext>
            </a:extLst>
          </p:cNvPr>
          <p:cNvSpPr/>
          <p:nvPr/>
        </p:nvSpPr>
        <p:spPr>
          <a:xfrm>
            <a:off x="3407328" y="3432665"/>
            <a:ext cx="2427701" cy="725390"/>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fr-CA" sz="1600" dirty="0"/>
              <a:t>Rencontre du jeune et confirmation de la participation</a:t>
            </a:r>
          </a:p>
        </p:txBody>
      </p:sp>
      <p:sp>
        <p:nvSpPr>
          <p:cNvPr id="25" name="Rectangle : coins arrondis 24">
            <a:extLst>
              <a:ext uri="{FF2B5EF4-FFF2-40B4-BE49-F238E27FC236}">
                <a16:creationId xmlns:a16="http://schemas.microsoft.com/office/drawing/2014/main" id="{B2121E20-DD62-B518-4F5C-B45F1B220DA6}"/>
              </a:ext>
            </a:extLst>
          </p:cNvPr>
          <p:cNvSpPr/>
          <p:nvPr/>
        </p:nvSpPr>
        <p:spPr>
          <a:xfrm>
            <a:off x="3756736" y="1560823"/>
            <a:ext cx="1760706" cy="68093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400" dirty="0"/>
              <a:t>Référence Jeunes volontaires CJEMY</a:t>
            </a:r>
            <a:endParaRPr lang="fr-CA" sz="1400" i="1" dirty="0"/>
          </a:p>
        </p:txBody>
      </p:sp>
      <p:pic>
        <p:nvPicPr>
          <p:cNvPr id="1026" name="Picture 2" descr="Figures de dialogue en noir et blanc Arrière-plan vectoriel Illustration de ligne">
            <a:extLst>
              <a:ext uri="{FF2B5EF4-FFF2-40B4-BE49-F238E27FC236}">
                <a16:creationId xmlns:a16="http://schemas.microsoft.com/office/drawing/2014/main" id="{B7D8B187-2A2C-5CAF-C0EE-3290BD2C345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9223"/>
          <a:stretch/>
        </p:blipFill>
        <p:spPr bwMode="auto">
          <a:xfrm>
            <a:off x="349835" y="649049"/>
            <a:ext cx="342900" cy="840924"/>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Connecteur droit avec flèche 31">
            <a:extLst>
              <a:ext uri="{FF2B5EF4-FFF2-40B4-BE49-F238E27FC236}">
                <a16:creationId xmlns:a16="http://schemas.microsoft.com/office/drawing/2014/main" id="{DE39EBEA-5873-AC49-486E-5F42CD8D48D9}"/>
              </a:ext>
            </a:extLst>
          </p:cNvPr>
          <p:cNvCxnSpPr>
            <a:cxnSpLocks/>
            <a:stCxn id="25" idx="2"/>
            <a:endCxn id="44" idx="0"/>
          </p:cNvCxnSpPr>
          <p:nvPr/>
        </p:nvCxnSpPr>
        <p:spPr>
          <a:xfrm flipH="1">
            <a:off x="4628718" y="2241760"/>
            <a:ext cx="8371" cy="2865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5" name="Picture 2" descr="Figures de dialogue en noir et blanc Arrière-plan vectoriel Illustration de ligne">
            <a:extLst>
              <a:ext uri="{FF2B5EF4-FFF2-40B4-BE49-F238E27FC236}">
                <a16:creationId xmlns:a16="http://schemas.microsoft.com/office/drawing/2014/main" id="{59506606-7769-02BD-922F-0CFF7F4021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9223"/>
          <a:stretch/>
        </p:blipFill>
        <p:spPr bwMode="auto">
          <a:xfrm>
            <a:off x="1669380" y="4350924"/>
            <a:ext cx="342900" cy="840924"/>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 coins arrondis 35">
            <a:extLst>
              <a:ext uri="{FF2B5EF4-FFF2-40B4-BE49-F238E27FC236}">
                <a16:creationId xmlns:a16="http://schemas.microsoft.com/office/drawing/2014/main" id="{578E1903-C390-09CE-8663-B5ED9A0E83F5}"/>
              </a:ext>
            </a:extLst>
          </p:cNvPr>
          <p:cNvSpPr/>
          <p:nvPr/>
        </p:nvSpPr>
        <p:spPr>
          <a:xfrm>
            <a:off x="3735993" y="5552487"/>
            <a:ext cx="1750049" cy="573950"/>
          </a:xfrm>
          <a:prstGeom prst="roundRect">
            <a:avLst/>
          </a:prstGeom>
          <a:solidFill>
            <a:schemeClr val="accent5">
              <a:lumMod val="75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fr-CA" sz="1600" dirty="0"/>
              <a:t>Présentation comité-conseil</a:t>
            </a:r>
          </a:p>
        </p:txBody>
      </p:sp>
      <p:cxnSp>
        <p:nvCxnSpPr>
          <p:cNvPr id="37" name="Connecteur droit avec flèche 36">
            <a:extLst>
              <a:ext uri="{FF2B5EF4-FFF2-40B4-BE49-F238E27FC236}">
                <a16:creationId xmlns:a16="http://schemas.microsoft.com/office/drawing/2014/main" id="{10E5FEAA-823E-F6C4-DDA2-ED5F38015EAF}"/>
              </a:ext>
            </a:extLst>
          </p:cNvPr>
          <p:cNvCxnSpPr>
            <a:cxnSpLocks/>
            <a:stCxn id="50" idx="2"/>
            <a:endCxn id="36" idx="0"/>
          </p:cNvCxnSpPr>
          <p:nvPr/>
        </p:nvCxnSpPr>
        <p:spPr>
          <a:xfrm flipH="1">
            <a:off x="4611018" y="5072447"/>
            <a:ext cx="7346" cy="4800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Ellipse 40">
            <a:extLst>
              <a:ext uri="{FF2B5EF4-FFF2-40B4-BE49-F238E27FC236}">
                <a16:creationId xmlns:a16="http://schemas.microsoft.com/office/drawing/2014/main" id="{19173496-6A5E-2FD0-F19A-2B69B1F26DB6}"/>
              </a:ext>
            </a:extLst>
          </p:cNvPr>
          <p:cNvSpPr/>
          <p:nvPr/>
        </p:nvSpPr>
        <p:spPr>
          <a:xfrm>
            <a:off x="6423869" y="3649479"/>
            <a:ext cx="1085850" cy="1028700"/>
          </a:xfrm>
          <a:prstGeom prst="ellipse">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fr-CA" sz="1400" dirty="0"/>
              <a:t>Agent JV</a:t>
            </a:r>
          </a:p>
        </p:txBody>
      </p:sp>
      <p:sp>
        <p:nvSpPr>
          <p:cNvPr id="49" name="Rectangle : coins arrondis 48">
            <a:extLst>
              <a:ext uri="{FF2B5EF4-FFF2-40B4-BE49-F238E27FC236}">
                <a16:creationId xmlns:a16="http://schemas.microsoft.com/office/drawing/2014/main" id="{32F3AE36-2059-D25D-B935-E2BF402A9486}"/>
              </a:ext>
            </a:extLst>
          </p:cNvPr>
          <p:cNvSpPr/>
          <p:nvPr/>
        </p:nvSpPr>
        <p:spPr>
          <a:xfrm>
            <a:off x="6084602" y="5650648"/>
            <a:ext cx="1750049" cy="377628"/>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600" dirty="0"/>
              <a:t>Projet approuvé</a:t>
            </a:r>
          </a:p>
        </p:txBody>
      </p:sp>
      <p:sp>
        <p:nvSpPr>
          <p:cNvPr id="51" name="Ellipse 50">
            <a:extLst>
              <a:ext uri="{FF2B5EF4-FFF2-40B4-BE49-F238E27FC236}">
                <a16:creationId xmlns:a16="http://schemas.microsoft.com/office/drawing/2014/main" id="{B6E393DB-C565-2975-CF3F-EF941C919A8C}"/>
              </a:ext>
            </a:extLst>
          </p:cNvPr>
          <p:cNvSpPr/>
          <p:nvPr/>
        </p:nvSpPr>
        <p:spPr>
          <a:xfrm>
            <a:off x="6588717" y="4864594"/>
            <a:ext cx="752475" cy="428858"/>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fr-CA" sz="1200" dirty="0"/>
              <a:t>OUI</a:t>
            </a:r>
          </a:p>
        </p:txBody>
      </p:sp>
      <p:sp>
        <p:nvSpPr>
          <p:cNvPr id="52" name="Rectangle : coins arrondis 51">
            <a:extLst>
              <a:ext uri="{FF2B5EF4-FFF2-40B4-BE49-F238E27FC236}">
                <a16:creationId xmlns:a16="http://schemas.microsoft.com/office/drawing/2014/main" id="{0157FB3E-CA94-B696-87EE-696DAE2AEA9D}"/>
              </a:ext>
            </a:extLst>
          </p:cNvPr>
          <p:cNvSpPr/>
          <p:nvPr/>
        </p:nvSpPr>
        <p:spPr>
          <a:xfrm>
            <a:off x="6084602" y="2515133"/>
            <a:ext cx="1767056" cy="606090"/>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400" dirty="0"/>
              <a:t>Entente de participation  JV</a:t>
            </a:r>
          </a:p>
        </p:txBody>
      </p:sp>
      <p:cxnSp>
        <p:nvCxnSpPr>
          <p:cNvPr id="54" name="Connecteur droit 53">
            <a:extLst>
              <a:ext uri="{FF2B5EF4-FFF2-40B4-BE49-F238E27FC236}">
                <a16:creationId xmlns:a16="http://schemas.microsoft.com/office/drawing/2014/main" id="{C9599BE4-63D5-560B-E137-6E00AEE76DF4}"/>
              </a:ext>
            </a:extLst>
          </p:cNvPr>
          <p:cNvCxnSpPr>
            <a:cxnSpLocks/>
            <a:stCxn id="49" idx="0"/>
            <a:endCxn id="51" idx="4"/>
          </p:cNvCxnSpPr>
          <p:nvPr/>
        </p:nvCxnSpPr>
        <p:spPr>
          <a:xfrm flipV="1">
            <a:off x="6959627" y="5293452"/>
            <a:ext cx="5328" cy="357196"/>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Connecteur droit avec flèche 54">
            <a:extLst>
              <a:ext uri="{FF2B5EF4-FFF2-40B4-BE49-F238E27FC236}">
                <a16:creationId xmlns:a16="http://schemas.microsoft.com/office/drawing/2014/main" id="{1EFE91BC-5C74-F7C0-0608-A4E4FFB45D90}"/>
              </a:ext>
            </a:extLst>
          </p:cNvPr>
          <p:cNvCxnSpPr>
            <a:cxnSpLocks/>
            <a:stCxn id="36" idx="3"/>
            <a:endCxn id="49" idx="1"/>
          </p:cNvCxnSpPr>
          <p:nvPr/>
        </p:nvCxnSpPr>
        <p:spPr>
          <a:xfrm>
            <a:off x="5486042" y="5839462"/>
            <a:ext cx="5985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Ellipse 57">
            <a:extLst>
              <a:ext uri="{FF2B5EF4-FFF2-40B4-BE49-F238E27FC236}">
                <a16:creationId xmlns:a16="http://schemas.microsoft.com/office/drawing/2014/main" id="{9A7313F7-8D9B-956B-AE42-46708E8AAE17}"/>
              </a:ext>
            </a:extLst>
          </p:cNvPr>
          <p:cNvSpPr/>
          <p:nvPr/>
        </p:nvSpPr>
        <p:spPr>
          <a:xfrm>
            <a:off x="6583388" y="6304894"/>
            <a:ext cx="752475" cy="480100"/>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fr-CA" sz="1200" dirty="0"/>
              <a:t>NON</a:t>
            </a:r>
          </a:p>
        </p:txBody>
      </p:sp>
      <p:cxnSp>
        <p:nvCxnSpPr>
          <p:cNvPr id="62" name="Connecteur droit 61">
            <a:extLst>
              <a:ext uri="{FF2B5EF4-FFF2-40B4-BE49-F238E27FC236}">
                <a16:creationId xmlns:a16="http://schemas.microsoft.com/office/drawing/2014/main" id="{3785755A-3C95-13BA-2A88-F8F785C5D1BC}"/>
              </a:ext>
            </a:extLst>
          </p:cNvPr>
          <p:cNvCxnSpPr>
            <a:cxnSpLocks/>
            <a:stCxn id="49" idx="2"/>
            <a:endCxn id="58" idx="0"/>
          </p:cNvCxnSpPr>
          <p:nvPr/>
        </p:nvCxnSpPr>
        <p:spPr>
          <a:xfrm flipH="1">
            <a:off x="6959626" y="6028276"/>
            <a:ext cx="1" cy="27661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9" name="Connecteur droit avec flèche 1028">
            <a:extLst>
              <a:ext uri="{FF2B5EF4-FFF2-40B4-BE49-F238E27FC236}">
                <a16:creationId xmlns:a16="http://schemas.microsoft.com/office/drawing/2014/main" id="{48F0E230-6EE2-52D2-30C1-3895923EDA4A}"/>
              </a:ext>
            </a:extLst>
          </p:cNvPr>
          <p:cNvCxnSpPr>
            <a:cxnSpLocks/>
            <a:stCxn id="51" idx="0"/>
            <a:endCxn id="41" idx="4"/>
          </p:cNvCxnSpPr>
          <p:nvPr/>
        </p:nvCxnSpPr>
        <p:spPr>
          <a:xfrm flipV="1">
            <a:off x="6964955" y="4678179"/>
            <a:ext cx="1839" cy="1864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46" name="Rectangle : coins arrondis 1045">
            <a:hlinkClick r:id="rId5" action="ppaction://hlinksldjump"/>
            <a:extLst>
              <a:ext uri="{FF2B5EF4-FFF2-40B4-BE49-F238E27FC236}">
                <a16:creationId xmlns:a16="http://schemas.microsoft.com/office/drawing/2014/main" id="{4F90197C-DD39-191E-2974-1594FAEC99C7}"/>
              </a:ext>
            </a:extLst>
          </p:cNvPr>
          <p:cNvSpPr/>
          <p:nvPr/>
        </p:nvSpPr>
        <p:spPr>
          <a:xfrm>
            <a:off x="8095788" y="4864594"/>
            <a:ext cx="3851403" cy="546200"/>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fr-CA" sz="1600" dirty="0"/>
              <a:t>Déroulement du projet</a:t>
            </a:r>
          </a:p>
        </p:txBody>
      </p:sp>
      <p:cxnSp>
        <p:nvCxnSpPr>
          <p:cNvPr id="1103" name="Connecteur droit avec flèche 1102">
            <a:extLst>
              <a:ext uri="{FF2B5EF4-FFF2-40B4-BE49-F238E27FC236}">
                <a16:creationId xmlns:a16="http://schemas.microsoft.com/office/drawing/2014/main" id="{9DCA8AEE-9161-23F5-6249-7DDB3821EDA6}"/>
              </a:ext>
            </a:extLst>
          </p:cNvPr>
          <p:cNvCxnSpPr>
            <a:cxnSpLocks/>
            <a:stCxn id="41" idx="0"/>
            <a:endCxn id="52" idx="2"/>
          </p:cNvCxnSpPr>
          <p:nvPr/>
        </p:nvCxnSpPr>
        <p:spPr>
          <a:xfrm flipV="1">
            <a:off x="6966794" y="3121223"/>
            <a:ext cx="1336" cy="5282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109" name="Picture 2" descr="Figures de dialogue en noir et blanc Arrière-plan vectoriel Illustration de ligne">
            <a:extLst>
              <a:ext uri="{FF2B5EF4-FFF2-40B4-BE49-F238E27FC236}">
                <a16:creationId xmlns:a16="http://schemas.microsoft.com/office/drawing/2014/main" id="{D8727A87-663F-4C0B-A346-219BE75111E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9223"/>
          <a:stretch/>
        </p:blipFill>
        <p:spPr bwMode="auto">
          <a:xfrm>
            <a:off x="7648159" y="4525163"/>
            <a:ext cx="342900" cy="840924"/>
          </a:xfrm>
          <a:prstGeom prst="rect">
            <a:avLst/>
          </a:prstGeom>
          <a:noFill/>
          <a:extLst>
            <a:ext uri="{909E8E84-426E-40DD-AFC4-6F175D3DCCD1}">
              <a14:hiddenFill xmlns:a14="http://schemas.microsoft.com/office/drawing/2010/main">
                <a:solidFill>
                  <a:srgbClr val="FFFFFF"/>
                </a:solidFill>
              </a14:hiddenFill>
            </a:ext>
          </a:extLst>
        </p:spPr>
      </p:pic>
      <p:sp>
        <p:nvSpPr>
          <p:cNvPr id="1110" name="Rectangle : coins arrondis 1109">
            <a:extLst>
              <a:ext uri="{FF2B5EF4-FFF2-40B4-BE49-F238E27FC236}">
                <a16:creationId xmlns:a16="http://schemas.microsoft.com/office/drawing/2014/main" id="{C45A4551-2795-88D2-99CD-A5499E57FB30}"/>
              </a:ext>
            </a:extLst>
          </p:cNvPr>
          <p:cNvSpPr/>
          <p:nvPr/>
        </p:nvSpPr>
        <p:spPr>
          <a:xfrm>
            <a:off x="8095788" y="746626"/>
            <a:ext cx="3865636" cy="68093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400" dirty="0"/>
              <a:t>Soutien du revenu</a:t>
            </a:r>
            <a:endParaRPr lang="fr-CA" sz="1400" i="1" dirty="0"/>
          </a:p>
        </p:txBody>
      </p:sp>
      <p:sp>
        <p:nvSpPr>
          <p:cNvPr id="1145" name="Rectangle : coins arrondis 1144">
            <a:extLst>
              <a:ext uri="{FF2B5EF4-FFF2-40B4-BE49-F238E27FC236}">
                <a16:creationId xmlns:a16="http://schemas.microsoft.com/office/drawing/2014/main" id="{49018BDE-F637-3EDC-28C9-A0A8311FF63D}"/>
              </a:ext>
            </a:extLst>
          </p:cNvPr>
          <p:cNvSpPr/>
          <p:nvPr/>
        </p:nvSpPr>
        <p:spPr>
          <a:xfrm>
            <a:off x="10220906" y="1798427"/>
            <a:ext cx="1706668" cy="665504"/>
          </a:xfrm>
          <a:prstGeom prst="round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400" dirty="0"/>
              <a:t>Fin de  participation</a:t>
            </a:r>
          </a:p>
        </p:txBody>
      </p:sp>
      <p:sp>
        <p:nvSpPr>
          <p:cNvPr id="1148" name="Rectangle : coins arrondis 1147">
            <a:extLst>
              <a:ext uri="{FF2B5EF4-FFF2-40B4-BE49-F238E27FC236}">
                <a16:creationId xmlns:a16="http://schemas.microsoft.com/office/drawing/2014/main" id="{711352A0-19AA-1A1B-D7F2-74AC59B7C96B}"/>
              </a:ext>
            </a:extLst>
          </p:cNvPr>
          <p:cNvSpPr/>
          <p:nvPr/>
        </p:nvSpPr>
        <p:spPr>
          <a:xfrm>
            <a:off x="9143013" y="5572290"/>
            <a:ext cx="1268659" cy="573950"/>
          </a:xfrm>
          <a:prstGeom prst="roundRect">
            <a:avLst/>
          </a:prstGeom>
          <a:solidFill>
            <a:schemeClr val="accent5">
              <a:lumMod val="75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fr-CA" sz="1600" dirty="0"/>
              <a:t>Rapport d’étape</a:t>
            </a:r>
          </a:p>
        </p:txBody>
      </p:sp>
      <p:sp>
        <p:nvSpPr>
          <p:cNvPr id="1149" name="Rectangle : coins arrondis 1148">
            <a:extLst>
              <a:ext uri="{FF2B5EF4-FFF2-40B4-BE49-F238E27FC236}">
                <a16:creationId xmlns:a16="http://schemas.microsoft.com/office/drawing/2014/main" id="{7A6A192C-9946-022D-7833-7A7C1C946677}"/>
              </a:ext>
            </a:extLst>
          </p:cNvPr>
          <p:cNvSpPr/>
          <p:nvPr/>
        </p:nvSpPr>
        <p:spPr>
          <a:xfrm>
            <a:off x="10684472" y="5572290"/>
            <a:ext cx="1268659" cy="573950"/>
          </a:xfrm>
          <a:prstGeom prst="roundRect">
            <a:avLst/>
          </a:prstGeom>
          <a:solidFill>
            <a:schemeClr val="accent5">
              <a:lumMod val="75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fr-CA" sz="1600" dirty="0"/>
              <a:t>Bilan de fin de projet</a:t>
            </a:r>
          </a:p>
        </p:txBody>
      </p:sp>
      <p:sp>
        <p:nvSpPr>
          <p:cNvPr id="1153" name="Rectangle : coins arrondis 1152">
            <a:extLst>
              <a:ext uri="{FF2B5EF4-FFF2-40B4-BE49-F238E27FC236}">
                <a16:creationId xmlns:a16="http://schemas.microsoft.com/office/drawing/2014/main" id="{685EF6B6-A6F9-743E-CF2D-E4D3EE9C7A1B}"/>
              </a:ext>
            </a:extLst>
          </p:cNvPr>
          <p:cNvSpPr/>
          <p:nvPr/>
        </p:nvSpPr>
        <p:spPr>
          <a:xfrm>
            <a:off x="8076171" y="2538276"/>
            <a:ext cx="3851403" cy="559803"/>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400" dirty="0"/>
              <a:t>Allocation projet JV</a:t>
            </a:r>
          </a:p>
        </p:txBody>
      </p:sp>
      <p:pic>
        <p:nvPicPr>
          <p:cNvPr id="1154" name="Picture 2" descr="Figures de dialogue en noir et blanc Arrière-plan vectoriel Illustration de ligne">
            <a:extLst>
              <a:ext uri="{FF2B5EF4-FFF2-40B4-BE49-F238E27FC236}">
                <a16:creationId xmlns:a16="http://schemas.microsoft.com/office/drawing/2014/main" id="{A52BFC5C-B79A-96F7-79D5-D1DC2A9715E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9223"/>
          <a:stretch/>
        </p:blipFill>
        <p:spPr bwMode="auto">
          <a:xfrm>
            <a:off x="407393" y="2505467"/>
            <a:ext cx="342900" cy="84092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Figures de dialogue en noir et blanc Arrière-plan vectoriel Illustration de ligne">
            <a:extLst>
              <a:ext uri="{FF2B5EF4-FFF2-40B4-BE49-F238E27FC236}">
                <a16:creationId xmlns:a16="http://schemas.microsoft.com/office/drawing/2014/main" id="{F171F40B-0D03-0F9D-71CC-536BD5318F1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9223"/>
          <a:stretch/>
        </p:blipFill>
        <p:spPr bwMode="auto">
          <a:xfrm>
            <a:off x="8170308" y="3986408"/>
            <a:ext cx="342900" cy="84092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Figures de dialogue en noir et blanc Arrière-plan vectoriel Illustration de ligne">
            <a:extLst>
              <a:ext uri="{FF2B5EF4-FFF2-40B4-BE49-F238E27FC236}">
                <a16:creationId xmlns:a16="http://schemas.microsoft.com/office/drawing/2014/main" id="{6FA5D088-867D-BA86-CCD2-454E1BDE1A8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9223"/>
          <a:stretch/>
        </p:blipFill>
        <p:spPr bwMode="auto">
          <a:xfrm>
            <a:off x="9294487" y="3986408"/>
            <a:ext cx="342900" cy="8409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Figures de dialogue en noir et blanc Arrière-plan vectoriel Illustration de ligne">
            <a:extLst>
              <a:ext uri="{FF2B5EF4-FFF2-40B4-BE49-F238E27FC236}">
                <a16:creationId xmlns:a16="http://schemas.microsoft.com/office/drawing/2014/main" id="{8DC0AC56-1715-F1B7-D7E9-F6CC3443B36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9223"/>
          <a:stretch/>
        </p:blipFill>
        <p:spPr bwMode="auto">
          <a:xfrm>
            <a:off x="10443733" y="3979590"/>
            <a:ext cx="342900" cy="84092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Figures de dialogue en noir et blanc Arrière-plan vectoriel Illustration de ligne">
            <a:extLst>
              <a:ext uri="{FF2B5EF4-FFF2-40B4-BE49-F238E27FC236}">
                <a16:creationId xmlns:a16="http://schemas.microsoft.com/office/drawing/2014/main" id="{2C3DF86C-B95F-B334-00E9-658850C03C1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9223"/>
          <a:stretch/>
        </p:blipFill>
        <p:spPr bwMode="auto">
          <a:xfrm>
            <a:off x="8738198" y="3977187"/>
            <a:ext cx="342900" cy="84092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Figures de dialogue en noir et blanc Arrière-plan vectoriel Illustration de ligne">
            <a:extLst>
              <a:ext uri="{FF2B5EF4-FFF2-40B4-BE49-F238E27FC236}">
                <a16:creationId xmlns:a16="http://schemas.microsoft.com/office/drawing/2014/main" id="{439A2ABD-344A-F737-CC44-244D04477FF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9223"/>
          <a:stretch/>
        </p:blipFill>
        <p:spPr bwMode="auto">
          <a:xfrm>
            <a:off x="9878005" y="3986408"/>
            <a:ext cx="342900" cy="84092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Figures de dialogue en noir et blanc Arrière-plan vectoriel Illustration de ligne">
            <a:extLst>
              <a:ext uri="{FF2B5EF4-FFF2-40B4-BE49-F238E27FC236}">
                <a16:creationId xmlns:a16="http://schemas.microsoft.com/office/drawing/2014/main" id="{3B66A12E-2414-656C-77AA-6555FA542E1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9223"/>
          <a:stretch/>
        </p:blipFill>
        <p:spPr bwMode="auto">
          <a:xfrm>
            <a:off x="11007423" y="3977187"/>
            <a:ext cx="342900" cy="840924"/>
          </a:xfrm>
          <a:prstGeom prst="rect">
            <a:avLst/>
          </a:prstGeom>
          <a:noFill/>
          <a:extLst>
            <a:ext uri="{909E8E84-426E-40DD-AFC4-6F175D3DCCD1}">
              <a14:hiddenFill xmlns:a14="http://schemas.microsoft.com/office/drawing/2010/main">
                <a:solidFill>
                  <a:srgbClr val="FFFFFF"/>
                </a:solidFill>
              </a14:hiddenFill>
            </a:ext>
          </a:extLst>
        </p:spPr>
      </p:pic>
      <p:cxnSp>
        <p:nvCxnSpPr>
          <p:cNvPr id="34" name="Connecteur : en angle 33">
            <a:extLst>
              <a:ext uri="{FF2B5EF4-FFF2-40B4-BE49-F238E27FC236}">
                <a16:creationId xmlns:a16="http://schemas.microsoft.com/office/drawing/2014/main" id="{4ADA0E47-2696-B7A1-9CA0-B56AF12D4570}"/>
              </a:ext>
            </a:extLst>
          </p:cNvPr>
          <p:cNvCxnSpPr>
            <a:cxnSpLocks/>
            <a:stCxn id="52" idx="0"/>
            <a:endCxn id="24" idx="2"/>
          </p:cNvCxnSpPr>
          <p:nvPr/>
        </p:nvCxnSpPr>
        <p:spPr>
          <a:xfrm rot="16200000" flipV="1">
            <a:off x="6399370" y="1946372"/>
            <a:ext cx="1134346" cy="317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eur : en angle 17">
            <a:extLst>
              <a:ext uri="{FF2B5EF4-FFF2-40B4-BE49-F238E27FC236}">
                <a16:creationId xmlns:a16="http://schemas.microsoft.com/office/drawing/2014/main" id="{EB51353E-A76C-F921-AF8F-76687B173DDD}"/>
              </a:ext>
            </a:extLst>
          </p:cNvPr>
          <p:cNvCxnSpPr>
            <a:cxnSpLocks/>
            <a:stCxn id="58" idx="2"/>
            <a:endCxn id="48" idx="4"/>
          </p:cNvCxnSpPr>
          <p:nvPr/>
        </p:nvCxnSpPr>
        <p:spPr>
          <a:xfrm rot="10800000">
            <a:off x="2729216" y="5322720"/>
            <a:ext cx="3854173" cy="122222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Rectangle : coins arrondis 23">
            <a:extLst>
              <a:ext uri="{FF2B5EF4-FFF2-40B4-BE49-F238E27FC236}">
                <a16:creationId xmlns:a16="http://schemas.microsoft.com/office/drawing/2014/main" id="{A838C841-7B45-80DC-96F7-B7B92C5F3657}"/>
              </a:ext>
            </a:extLst>
          </p:cNvPr>
          <p:cNvSpPr/>
          <p:nvPr/>
        </p:nvSpPr>
        <p:spPr>
          <a:xfrm>
            <a:off x="6084602" y="774697"/>
            <a:ext cx="1760706" cy="606090"/>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400" dirty="0"/>
              <a:t>Entente de Projet Préparatoire à l’emploi</a:t>
            </a:r>
          </a:p>
        </p:txBody>
      </p:sp>
      <p:sp>
        <p:nvSpPr>
          <p:cNvPr id="44" name="Rectangle : coins arrondis 43">
            <a:hlinkClick r:id="rId4" action="ppaction://hlinksldjump"/>
            <a:extLst>
              <a:ext uri="{FF2B5EF4-FFF2-40B4-BE49-F238E27FC236}">
                <a16:creationId xmlns:a16="http://schemas.microsoft.com/office/drawing/2014/main" id="{70E94C97-AD86-8B07-B0C9-3C1659AFE7B7}"/>
              </a:ext>
            </a:extLst>
          </p:cNvPr>
          <p:cNvSpPr/>
          <p:nvPr/>
        </p:nvSpPr>
        <p:spPr>
          <a:xfrm>
            <a:off x="3462707" y="2528320"/>
            <a:ext cx="2332021" cy="573120"/>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fr-CA" sz="1600" dirty="0"/>
              <a:t>Acceptation de la référence par le CJEMY</a:t>
            </a:r>
          </a:p>
        </p:txBody>
      </p:sp>
      <p:sp>
        <p:nvSpPr>
          <p:cNvPr id="48" name="Ellipse 47">
            <a:extLst>
              <a:ext uri="{FF2B5EF4-FFF2-40B4-BE49-F238E27FC236}">
                <a16:creationId xmlns:a16="http://schemas.microsoft.com/office/drawing/2014/main" id="{49CB9739-2A4A-217D-167B-FDEF3103C5AF}"/>
              </a:ext>
            </a:extLst>
          </p:cNvPr>
          <p:cNvSpPr/>
          <p:nvPr/>
        </p:nvSpPr>
        <p:spPr>
          <a:xfrm>
            <a:off x="2186290" y="4294019"/>
            <a:ext cx="1085850" cy="102870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fr-CA" sz="1700" dirty="0"/>
              <a:t>CJEMY</a:t>
            </a:r>
          </a:p>
        </p:txBody>
      </p:sp>
      <p:sp>
        <p:nvSpPr>
          <p:cNvPr id="50" name="Rectangle : coins arrondis 49">
            <a:hlinkClick r:id="rId4" action="ppaction://hlinksldjump"/>
            <a:extLst>
              <a:ext uri="{FF2B5EF4-FFF2-40B4-BE49-F238E27FC236}">
                <a16:creationId xmlns:a16="http://schemas.microsoft.com/office/drawing/2014/main" id="{8E24A728-831E-A079-0E8A-5494A070EB7F}"/>
              </a:ext>
            </a:extLst>
          </p:cNvPr>
          <p:cNvSpPr/>
          <p:nvPr/>
        </p:nvSpPr>
        <p:spPr>
          <a:xfrm>
            <a:off x="3727776" y="4499327"/>
            <a:ext cx="1781175" cy="573120"/>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fr-CA" sz="1600" dirty="0"/>
              <a:t>Préparation du projet</a:t>
            </a:r>
          </a:p>
        </p:txBody>
      </p:sp>
      <p:cxnSp>
        <p:nvCxnSpPr>
          <p:cNvPr id="1082" name="Connecteur droit avec flèche 1081">
            <a:extLst>
              <a:ext uri="{FF2B5EF4-FFF2-40B4-BE49-F238E27FC236}">
                <a16:creationId xmlns:a16="http://schemas.microsoft.com/office/drawing/2014/main" id="{73FF2AF9-7A6A-0A6D-F191-75D7D3E62E64}"/>
              </a:ext>
            </a:extLst>
          </p:cNvPr>
          <p:cNvCxnSpPr>
            <a:cxnSpLocks/>
            <a:stCxn id="44" idx="2"/>
            <a:endCxn id="23" idx="0"/>
          </p:cNvCxnSpPr>
          <p:nvPr/>
        </p:nvCxnSpPr>
        <p:spPr>
          <a:xfrm flipH="1">
            <a:off x="4621179" y="3101440"/>
            <a:ext cx="7539" cy="3312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86" name="Connecteur droit avec flèche 1085">
            <a:extLst>
              <a:ext uri="{FF2B5EF4-FFF2-40B4-BE49-F238E27FC236}">
                <a16:creationId xmlns:a16="http://schemas.microsoft.com/office/drawing/2014/main" id="{037AEE86-8395-A90D-9A27-9927020A1BEA}"/>
              </a:ext>
            </a:extLst>
          </p:cNvPr>
          <p:cNvCxnSpPr>
            <a:cxnSpLocks/>
          </p:cNvCxnSpPr>
          <p:nvPr/>
        </p:nvCxnSpPr>
        <p:spPr>
          <a:xfrm flipH="1">
            <a:off x="4600332" y="4183342"/>
            <a:ext cx="7539" cy="3312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91" name="Connecteur droit avec flèche 1090">
            <a:extLst>
              <a:ext uri="{FF2B5EF4-FFF2-40B4-BE49-F238E27FC236}">
                <a16:creationId xmlns:a16="http://schemas.microsoft.com/office/drawing/2014/main" id="{EAD07E96-0826-A60A-842C-29583D295703}"/>
              </a:ext>
            </a:extLst>
          </p:cNvPr>
          <p:cNvCxnSpPr>
            <a:stCxn id="7" idx="4"/>
            <a:endCxn id="48" idx="1"/>
          </p:cNvCxnSpPr>
          <p:nvPr/>
        </p:nvCxnSpPr>
        <p:spPr>
          <a:xfrm>
            <a:off x="1481697" y="3492631"/>
            <a:ext cx="863612" cy="952038"/>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4109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0-#ppt_w/2"/>
                                          </p:val>
                                        </p:tav>
                                        <p:tav tm="100000">
                                          <p:val>
                                            <p:strVal val="#ppt_x"/>
                                          </p:val>
                                        </p:tav>
                                      </p:tavLst>
                                    </p:anim>
                                    <p:anim calcmode="lin" valueType="num">
                                      <p:cBhvr additive="base">
                                        <p:cTn id="8" dur="500" fill="hold"/>
                                        <p:tgtEl>
                                          <p:spTgt spid="1026"/>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nodeType="clickEffect">
                                  <p:stCondLst>
                                    <p:cond delay="0"/>
                                  </p:stCondLst>
                                  <p:childTnLst>
                                    <p:set>
                                      <p:cBhvr>
                                        <p:cTn id="15" dur="1" fill="hold">
                                          <p:stCondLst>
                                            <p:cond delay="0"/>
                                          </p:stCondLst>
                                        </p:cTn>
                                        <p:tgtEl>
                                          <p:spTgt spid="1154"/>
                                        </p:tgtEl>
                                        <p:attrNameLst>
                                          <p:attrName>style.visibility</p:attrName>
                                        </p:attrNameLst>
                                      </p:cBhvr>
                                      <p:to>
                                        <p:strVal val="visible"/>
                                      </p:to>
                                    </p:set>
                                    <p:anim calcmode="lin" valueType="num">
                                      <p:cBhvr additive="base">
                                        <p:cTn id="16" dur="500" fill="hold"/>
                                        <p:tgtEl>
                                          <p:spTgt spid="1154"/>
                                        </p:tgtEl>
                                        <p:attrNameLst>
                                          <p:attrName>ppt_x</p:attrName>
                                        </p:attrNameLst>
                                      </p:cBhvr>
                                      <p:tavLst>
                                        <p:tav tm="0">
                                          <p:val>
                                            <p:strVal val="0-#ppt_w/2"/>
                                          </p:val>
                                        </p:tav>
                                        <p:tav tm="100000">
                                          <p:val>
                                            <p:strVal val="#ppt_x"/>
                                          </p:val>
                                        </p:tav>
                                      </p:tavLst>
                                    </p:anim>
                                    <p:anim calcmode="lin" valueType="num">
                                      <p:cBhvr additive="base">
                                        <p:cTn id="17" dur="500" fill="hold"/>
                                        <p:tgtEl>
                                          <p:spTgt spid="1154"/>
                                        </p:tgtEl>
                                        <p:attrNameLst>
                                          <p:attrName>ppt_y</p:attrName>
                                        </p:attrNameLst>
                                      </p:cBhvr>
                                      <p:tavLst>
                                        <p:tav tm="0">
                                          <p:val>
                                            <p:strVal val="#ppt_y"/>
                                          </p:val>
                                        </p:tav>
                                        <p:tav tm="100000">
                                          <p:val>
                                            <p:strVal val="#ppt_y"/>
                                          </p:val>
                                        </p:tav>
                                      </p:tavLst>
                                    </p:anim>
                                  </p:childTnLst>
                                </p:cTn>
                              </p:par>
                              <p:par>
                                <p:cTn id="18" presetID="6" presetClass="entr" presetSubtype="32"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circle(out)">
                                      <p:cBhvr>
                                        <p:cTn id="20" dur="1000"/>
                                        <p:tgtEl>
                                          <p:spTgt spid="7"/>
                                        </p:tgtEl>
                                      </p:cBhvr>
                                    </p:animEffect>
                                  </p:childTnLst>
                                </p:cTn>
                              </p:par>
                              <p:par>
                                <p:cTn id="21" presetID="6" presetClass="entr" presetSubtype="32"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circle(out)">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091"/>
                                        </p:tgtEl>
                                        <p:attrNameLst>
                                          <p:attrName>style.visibility</p:attrName>
                                        </p:attrNameLst>
                                      </p:cBhvr>
                                      <p:to>
                                        <p:strVal val="visible"/>
                                      </p:to>
                                    </p:set>
                                    <p:animEffect transition="in" filter="wipe(left)">
                                      <p:cBhvr>
                                        <p:cTn id="28" dur="500"/>
                                        <p:tgtEl>
                                          <p:spTgt spid="1091"/>
                                        </p:tgtEl>
                                      </p:cBhvr>
                                    </p:animEffect>
                                  </p:childTnLst>
                                </p:cTn>
                              </p:par>
                            </p:childTnLst>
                          </p:cTn>
                        </p:par>
                        <p:par>
                          <p:cTn id="29" fill="hold">
                            <p:stCondLst>
                              <p:cond delay="500"/>
                            </p:stCondLst>
                            <p:childTnLst>
                              <p:par>
                                <p:cTn id="30" presetID="22" presetClass="entr" presetSubtype="4" fill="hold" nodeType="afterEffect">
                                  <p:stCondLst>
                                    <p:cond delay="100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par>
                                <p:cTn id="33" presetID="6" presetClass="entr" presetSubtype="32"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circle(out)">
                                      <p:cBhvr>
                                        <p:cTn id="35" dur="1000"/>
                                        <p:tgtEl>
                                          <p:spTgt spid="4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up)">
                                      <p:cBhvr>
                                        <p:cTn id="45" dur="500"/>
                                        <p:tgtEl>
                                          <p:spTgt spid="17"/>
                                        </p:tgtEl>
                                      </p:cBhvr>
                                    </p:animEffect>
                                  </p:childTnLst>
                                </p:cTn>
                              </p:par>
                            </p:childTnLst>
                          </p:cTn>
                        </p:par>
                        <p:par>
                          <p:cTn id="46" fill="hold">
                            <p:stCondLst>
                              <p:cond delay="500"/>
                            </p:stCondLst>
                            <p:childTnLst>
                              <p:par>
                                <p:cTn id="47" presetID="22" presetClass="entr" presetSubtype="1"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up)">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left)">
                                      <p:cBhvr>
                                        <p:cTn id="54" dur="500"/>
                                        <p:tgtEl>
                                          <p:spTgt spid="19"/>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wipe(left)">
                                      <p:cBhvr>
                                        <p:cTn id="58" dur="500"/>
                                        <p:tgtEl>
                                          <p:spTgt spid="14"/>
                                        </p:tgtEl>
                                      </p:cBhvr>
                                    </p:animEffect>
                                  </p:childTnLst>
                                </p:cTn>
                              </p:par>
                              <p:par>
                                <p:cTn id="59" presetID="22" presetClass="entr" presetSubtype="1" fill="hold"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up)">
                                      <p:cBhvr>
                                        <p:cTn id="61" dur="500"/>
                                        <p:tgtEl>
                                          <p:spTgt spid="22"/>
                                        </p:tgtEl>
                                      </p:cBhvr>
                                    </p:animEffect>
                                  </p:childTnLst>
                                </p:cTn>
                              </p:par>
                            </p:childTnLst>
                          </p:cTn>
                        </p:par>
                        <p:par>
                          <p:cTn id="62" fill="hold">
                            <p:stCondLst>
                              <p:cond delay="1000"/>
                            </p:stCondLst>
                            <p:childTnLst>
                              <p:par>
                                <p:cTn id="63" presetID="22" presetClass="entr" presetSubtype="1"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up)">
                                      <p:cBhvr>
                                        <p:cTn id="65" dur="500"/>
                                        <p:tgtEl>
                                          <p:spTgt spid="25"/>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nodeType="click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wipe(up)">
                                      <p:cBhvr>
                                        <p:cTn id="70" dur="500"/>
                                        <p:tgtEl>
                                          <p:spTgt spid="32"/>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wipe(up)">
                                      <p:cBhvr>
                                        <p:cTn id="73" dur="500"/>
                                        <p:tgtEl>
                                          <p:spTgt spid="44"/>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1" fill="hold" nodeType="clickEffect">
                                  <p:stCondLst>
                                    <p:cond delay="0"/>
                                  </p:stCondLst>
                                  <p:childTnLst>
                                    <p:set>
                                      <p:cBhvr>
                                        <p:cTn id="77" dur="1" fill="hold">
                                          <p:stCondLst>
                                            <p:cond delay="0"/>
                                          </p:stCondLst>
                                        </p:cTn>
                                        <p:tgtEl>
                                          <p:spTgt spid="1082"/>
                                        </p:tgtEl>
                                        <p:attrNameLst>
                                          <p:attrName>style.visibility</p:attrName>
                                        </p:attrNameLst>
                                      </p:cBhvr>
                                      <p:to>
                                        <p:strVal val="visible"/>
                                      </p:to>
                                    </p:set>
                                    <p:animEffect transition="in" filter="wipe(up)">
                                      <p:cBhvr>
                                        <p:cTn id="78" dur="500"/>
                                        <p:tgtEl>
                                          <p:spTgt spid="1082"/>
                                        </p:tgtEl>
                                      </p:cBhvr>
                                    </p:animEffect>
                                  </p:childTnLst>
                                </p:cTn>
                              </p:par>
                              <p:par>
                                <p:cTn id="79" presetID="22" presetClass="entr" presetSubtype="1" fill="hold" nodeType="with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wipe(up)">
                                      <p:cBhvr>
                                        <p:cTn id="81" dur="500"/>
                                        <p:tgtEl>
                                          <p:spTgt spid="35"/>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wipe(up)">
                                      <p:cBhvr>
                                        <p:cTn id="84" dur="500"/>
                                        <p:tgtEl>
                                          <p:spTgt spid="23"/>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nodeType="clickEffect">
                                  <p:stCondLst>
                                    <p:cond delay="0"/>
                                  </p:stCondLst>
                                  <p:childTnLst>
                                    <p:set>
                                      <p:cBhvr>
                                        <p:cTn id="88" dur="1" fill="hold">
                                          <p:stCondLst>
                                            <p:cond delay="0"/>
                                          </p:stCondLst>
                                        </p:cTn>
                                        <p:tgtEl>
                                          <p:spTgt spid="1086"/>
                                        </p:tgtEl>
                                        <p:attrNameLst>
                                          <p:attrName>style.visibility</p:attrName>
                                        </p:attrNameLst>
                                      </p:cBhvr>
                                      <p:to>
                                        <p:strVal val="visible"/>
                                      </p:to>
                                    </p:set>
                                    <p:animEffect transition="in" filter="wipe(up)">
                                      <p:cBhvr>
                                        <p:cTn id="89" dur="500"/>
                                        <p:tgtEl>
                                          <p:spTgt spid="1086"/>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wipe(up)">
                                      <p:cBhvr>
                                        <p:cTn id="92" dur="500"/>
                                        <p:tgtEl>
                                          <p:spTgt spid="50"/>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8" fill="hold" nodeType="click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wipe(left)">
                                      <p:cBhvr>
                                        <p:cTn id="97" dur="500"/>
                                        <p:tgtEl>
                                          <p:spTgt spid="37"/>
                                        </p:tgtEl>
                                      </p:cBhvr>
                                    </p:animEffect>
                                  </p:childTnLst>
                                </p:cTn>
                              </p:par>
                            </p:childTnLst>
                          </p:cTn>
                        </p:par>
                        <p:par>
                          <p:cTn id="98" fill="hold">
                            <p:stCondLst>
                              <p:cond delay="500"/>
                            </p:stCondLst>
                            <p:childTnLst>
                              <p:par>
                                <p:cTn id="99" presetID="22" presetClass="entr" presetSubtype="8" fill="hold" grpId="0" nodeType="afterEffect">
                                  <p:stCondLst>
                                    <p:cond delay="0"/>
                                  </p:stCondLst>
                                  <p:childTnLst>
                                    <p:set>
                                      <p:cBhvr>
                                        <p:cTn id="100" dur="1" fill="hold">
                                          <p:stCondLst>
                                            <p:cond delay="0"/>
                                          </p:stCondLst>
                                        </p:cTn>
                                        <p:tgtEl>
                                          <p:spTgt spid="36"/>
                                        </p:tgtEl>
                                        <p:attrNameLst>
                                          <p:attrName>style.visibility</p:attrName>
                                        </p:attrNameLst>
                                      </p:cBhvr>
                                      <p:to>
                                        <p:strVal val="visible"/>
                                      </p:to>
                                    </p:set>
                                    <p:animEffect transition="in" filter="wipe(left)">
                                      <p:cBhvr>
                                        <p:cTn id="101" dur="500"/>
                                        <p:tgtEl>
                                          <p:spTgt spid="36"/>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1" fill="hold" nodeType="clickEffect">
                                  <p:stCondLst>
                                    <p:cond delay="0"/>
                                  </p:stCondLst>
                                  <p:childTnLst>
                                    <p:set>
                                      <p:cBhvr>
                                        <p:cTn id="105" dur="1" fill="hold">
                                          <p:stCondLst>
                                            <p:cond delay="0"/>
                                          </p:stCondLst>
                                        </p:cTn>
                                        <p:tgtEl>
                                          <p:spTgt spid="55"/>
                                        </p:tgtEl>
                                        <p:attrNameLst>
                                          <p:attrName>style.visibility</p:attrName>
                                        </p:attrNameLst>
                                      </p:cBhvr>
                                      <p:to>
                                        <p:strVal val="visible"/>
                                      </p:to>
                                    </p:set>
                                    <p:animEffect transition="in" filter="wipe(up)">
                                      <p:cBhvr>
                                        <p:cTn id="106" dur="500"/>
                                        <p:tgtEl>
                                          <p:spTgt spid="55"/>
                                        </p:tgtEl>
                                      </p:cBhvr>
                                    </p:animEffect>
                                  </p:childTnLst>
                                </p:cTn>
                              </p:par>
                            </p:childTnLst>
                          </p:cTn>
                        </p:par>
                        <p:par>
                          <p:cTn id="107" fill="hold">
                            <p:stCondLst>
                              <p:cond delay="500"/>
                            </p:stCondLst>
                            <p:childTnLst>
                              <p:par>
                                <p:cTn id="108" presetID="22" presetClass="entr" presetSubtype="1" fill="hold" grpId="0" nodeType="afterEffect">
                                  <p:stCondLst>
                                    <p:cond delay="0"/>
                                  </p:stCondLst>
                                  <p:childTnLst>
                                    <p:set>
                                      <p:cBhvr>
                                        <p:cTn id="109" dur="1" fill="hold">
                                          <p:stCondLst>
                                            <p:cond delay="0"/>
                                          </p:stCondLst>
                                        </p:cTn>
                                        <p:tgtEl>
                                          <p:spTgt spid="49"/>
                                        </p:tgtEl>
                                        <p:attrNameLst>
                                          <p:attrName>style.visibility</p:attrName>
                                        </p:attrNameLst>
                                      </p:cBhvr>
                                      <p:to>
                                        <p:strVal val="visible"/>
                                      </p:to>
                                    </p:set>
                                    <p:animEffect transition="in" filter="wipe(up)">
                                      <p:cBhvr>
                                        <p:cTn id="110" dur="500"/>
                                        <p:tgtEl>
                                          <p:spTgt spid="49"/>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2" fill="hold" nodeType="clickEffect">
                                  <p:stCondLst>
                                    <p:cond delay="0"/>
                                  </p:stCondLst>
                                  <p:childTnLst>
                                    <p:set>
                                      <p:cBhvr>
                                        <p:cTn id="114" dur="1" fill="hold">
                                          <p:stCondLst>
                                            <p:cond delay="0"/>
                                          </p:stCondLst>
                                        </p:cTn>
                                        <p:tgtEl>
                                          <p:spTgt spid="62"/>
                                        </p:tgtEl>
                                        <p:attrNameLst>
                                          <p:attrName>style.visibility</p:attrName>
                                        </p:attrNameLst>
                                      </p:cBhvr>
                                      <p:to>
                                        <p:strVal val="visible"/>
                                      </p:to>
                                    </p:set>
                                    <p:animEffect transition="in" filter="wipe(right)">
                                      <p:cBhvr>
                                        <p:cTn id="115" dur="500"/>
                                        <p:tgtEl>
                                          <p:spTgt spid="62"/>
                                        </p:tgtEl>
                                      </p:cBhvr>
                                    </p:animEffect>
                                  </p:childTnLst>
                                </p:cTn>
                              </p:par>
                            </p:childTnLst>
                          </p:cTn>
                        </p:par>
                        <p:par>
                          <p:cTn id="116" fill="hold">
                            <p:stCondLst>
                              <p:cond delay="500"/>
                            </p:stCondLst>
                            <p:childTnLst>
                              <p:par>
                                <p:cTn id="117" presetID="22" presetClass="entr" presetSubtype="2" fill="hold" grpId="0" nodeType="afterEffect">
                                  <p:stCondLst>
                                    <p:cond delay="0"/>
                                  </p:stCondLst>
                                  <p:childTnLst>
                                    <p:set>
                                      <p:cBhvr>
                                        <p:cTn id="118" dur="1" fill="hold">
                                          <p:stCondLst>
                                            <p:cond delay="0"/>
                                          </p:stCondLst>
                                        </p:cTn>
                                        <p:tgtEl>
                                          <p:spTgt spid="58"/>
                                        </p:tgtEl>
                                        <p:attrNameLst>
                                          <p:attrName>style.visibility</p:attrName>
                                        </p:attrNameLst>
                                      </p:cBhvr>
                                      <p:to>
                                        <p:strVal val="visible"/>
                                      </p:to>
                                    </p:set>
                                    <p:animEffect transition="in" filter="wipe(right)">
                                      <p:cBhvr>
                                        <p:cTn id="119" dur="500"/>
                                        <p:tgtEl>
                                          <p:spTgt spid="58"/>
                                        </p:tgtEl>
                                      </p:cBhvr>
                                    </p:animEffect>
                                  </p:childTnLst>
                                </p:cTn>
                              </p:par>
                              <p:par>
                                <p:cTn id="120" presetID="22" presetClass="entr" presetSubtype="2" fill="hold" nodeType="withEffect">
                                  <p:stCondLst>
                                    <p:cond delay="0"/>
                                  </p:stCondLst>
                                  <p:childTnLst>
                                    <p:set>
                                      <p:cBhvr>
                                        <p:cTn id="121" dur="1" fill="hold">
                                          <p:stCondLst>
                                            <p:cond delay="0"/>
                                          </p:stCondLst>
                                        </p:cTn>
                                        <p:tgtEl>
                                          <p:spTgt spid="18"/>
                                        </p:tgtEl>
                                        <p:attrNameLst>
                                          <p:attrName>style.visibility</p:attrName>
                                        </p:attrNameLst>
                                      </p:cBhvr>
                                      <p:to>
                                        <p:strVal val="visible"/>
                                      </p:to>
                                    </p:set>
                                    <p:animEffect transition="in" filter="wipe(right)">
                                      <p:cBhvr>
                                        <p:cTn id="122" dur="500"/>
                                        <p:tgtEl>
                                          <p:spTgt spid="18"/>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8" fill="hold" nodeType="clickEffect">
                                  <p:stCondLst>
                                    <p:cond delay="0"/>
                                  </p:stCondLst>
                                  <p:childTnLst>
                                    <p:set>
                                      <p:cBhvr>
                                        <p:cTn id="126" dur="1" fill="hold">
                                          <p:stCondLst>
                                            <p:cond delay="0"/>
                                          </p:stCondLst>
                                        </p:cTn>
                                        <p:tgtEl>
                                          <p:spTgt spid="54"/>
                                        </p:tgtEl>
                                        <p:attrNameLst>
                                          <p:attrName>style.visibility</p:attrName>
                                        </p:attrNameLst>
                                      </p:cBhvr>
                                      <p:to>
                                        <p:strVal val="visible"/>
                                      </p:to>
                                    </p:set>
                                    <p:animEffect transition="in" filter="wipe(left)">
                                      <p:cBhvr>
                                        <p:cTn id="127" dur="500"/>
                                        <p:tgtEl>
                                          <p:spTgt spid="54"/>
                                        </p:tgtEl>
                                      </p:cBhvr>
                                    </p:animEffect>
                                  </p:childTnLst>
                                </p:cTn>
                              </p:par>
                            </p:childTnLst>
                          </p:cTn>
                        </p:par>
                        <p:par>
                          <p:cTn id="128" fill="hold">
                            <p:stCondLst>
                              <p:cond delay="500"/>
                            </p:stCondLst>
                            <p:childTnLst>
                              <p:par>
                                <p:cTn id="129" presetID="22" presetClass="entr" presetSubtype="8" fill="hold" grpId="0" nodeType="afterEffect">
                                  <p:stCondLst>
                                    <p:cond delay="0"/>
                                  </p:stCondLst>
                                  <p:childTnLst>
                                    <p:set>
                                      <p:cBhvr>
                                        <p:cTn id="130" dur="1" fill="hold">
                                          <p:stCondLst>
                                            <p:cond delay="0"/>
                                          </p:stCondLst>
                                        </p:cTn>
                                        <p:tgtEl>
                                          <p:spTgt spid="51"/>
                                        </p:tgtEl>
                                        <p:attrNameLst>
                                          <p:attrName>style.visibility</p:attrName>
                                        </p:attrNameLst>
                                      </p:cBhvr>
                                      <p:to>
                                        <p:strVal val="visible"/>
                                      </p:to>
                                    </p:set>
                                    <p:animEffect transition="in" filter="wipe(left)">
                                      <p:cBhvr>
                                        <p:cTn id="131" dur="500"/>
                                        <p:tgtEl>
                                          <p:spTgt spid="51"/>
                                        </p:tgtEl>
                                      </p:cBhvr>
                                    </p:animEffect>
                                  </p:childTnLst>
                                </p:cTn>
                              </p:par>
                            </p:childTnLst>
                          </p:cTn>
                        </p:par>
                        <p:par>
                          <p:cTn id="132" fill="hold">
                            <p:stCondLst>
                              <p:cond delay="1000"/>
                            </p:stCondLst>
                            <p:childTnLst>
                              <p:par>
                                <p:cTn id="133" presetID="22" presetClass="entr" presetSubtype="4" fill="hold" nodeType="afterEffect">
                                  <p:stCondLst>
                                    <p:cond delay="0"/>
                                  </p:stCondLst>
                                  <p:childTnLst>
                                    <p:set>
                                      <p:cBhvr>
                                        <p:cTn id="134" dur="1" fill="hold">
                                          <p:stCondLst>
                                            <p:cond delay="0"/>
                                          </p:stCondLst>
                                        </p:cTn>
                                        <p:tgtEl>
                                          <p:spTgt spid="1029"/>
                                        </p:tgtEl>
                                        <p:attrNameLst>
                                          <p:attrName>style.visibility</p:attrName>
                                        </p:attrNameLst>
                                      </p:cBhvr>
                                      <p:to>
                                        <p:strVal val="visible"/>
                                      </p:to>
                                    </p:set>
                                    <p:animEffect transition="in" filter="wipe(down)">
                                      <p:cBhvr>
                                        <p:cTn id="135" dur="500"/>
                                        <p:tgtEl>
                                          <p:spTgt spid="1029"/>
                                        </p:tgtEl>
                                      </p:cBhvr>
                                    </p:animEffect>
                                  </p:childTnLst>
                                </p:cTn>
                              </p:par>
                            </p:childTnLst>
                          </p:cTn>
                        </p:par>
                        <p:par>
                          <p:cTn id="136" fill="hold">
                            <p:stCondLst>
                              <p:cond delay="1500"/>
                            </p:stCondLst>
                            <p:childTnLst>
                              <p:par>
                                <p:cTn id="137" presetID="6" presetClass="entr" presetSubtype="32" fill="hold" grpId="0" nodeType="afterEffect">
                                  <p:stCondLst>
                                    <p:cond delay="0"/>
                                  </p:stCondLst>
                                  <p:childTnLst>
                                    <p:set>
                                      <p:cBhvr>
                                        <p:cTn id="138" dur="1" fill="hold">
                                          <p:stCondLst>
                                            <p:cond delay="0"/>
                                          </p:stCondLst>
                                        </p:cTn>
                                        <p:tgtEl>
                                          <p:spTgt spid="41"/>
                                        </p:tgtEl>
                                        <p:attrNameLst>
                                          <p:attrName>style.visibility</p:attrName>
                                        </p:attrNameLst>
                                      </p:cBhvr>
                                      <p:to>
                                        <p:strVal val="visible"/>
                                      </p:to>
                                    </p:set>
                                    <p:animEffect transition="in" filter="circle(out)">
                                      <p:cBhvr>
                                        <p:cTn id="139" dur="1000"/>
                                        <p:tgtEl>
                                          <p:spTgt spid="41"/>
                                        </p:tgtEl>
                                      </p:cBhvr>
                                    </p:animEffect>
                                  </p:childTnLst>
                                </p:cTn>
                              </p:par>
                            </p:childTnLst>
                          </p:cTn>
                        </p:par>
                      </p:childTnLst>
                    </p:cTn>
                  </p:par>
                  <p:par>
                    <p:cTn id="140" fill="hold">
                      <p:stCondLst>
                        <p:cond delay="indefinite"/>
                      </p:stCondLst>
                      <p:childTnLst>
                        <p:par>
                          <p:cTn id="141" fill="hold">
                            <p:stCondLst>
                              <p:cond delay="0"/>
                            </p:stCondLst>
                            <p:childTnLst>
                              <p:par>
                                <p:cTn id="142" presetID="22" presetClass="entr" presetSubtype="4" fill="hold" nodeType="clickEffect">
                                  <p:stCondLst>
                                    <p:cond delay="0"/>
                                  </p:stCondLst>
                                  <p:childTnLst>
                                    <p:set>
                                      <p:cBhvr>
                                        <p:cTn id="143" dur="1" fill="hold">
                                          <p:stCondLst>
                                            <p:cond delay="0"/>
                                          </p:stCondLst>
                                        </p:cTn>
                                        <p:tgtEl>
                                          <p:spTgt spid="1103"/>
                                        </p:tgtEl>
                                        <p:attrNameLst>
                                          <p:attrName>style.visibility</p:attrName>
                                        </p:attrNameLst>
                                      </p:cBhvr>
                                      <p:to>
                                        <p:strVal val="visible"/>
                                      </p:to>
                                    </p:set>
                                    <p:animEffect transition="in" filter="wipe(down)">
                                      <p:cBhvr>
                                        <p:cTn id="144" dur="500"/>
                                        <p:tgtEl>
                                          <p:spTgt spid="1103"/>
                                        </p:tgtEl>
                                      </p:cBhvr>
                                    </p:animEffect>
                                  </p:childTnLst>
                                </p:cTn>
                              </p:par>
                            </p:childTnLst>
                          </p:cTn>
                        </p:par>
                        <p:par>
                          <p:cTn id="145" fill="hold">
                            <p:stCondLst>
                              <p:cond delay="500"/>
                            </p:stCondLst>
                            <p:childTnLst>
                              <p:par>
                                <p:cTn id="146" presetID="6" presetClass="entr" presetSubtype="32" fill="hold" grpId="0" nodeType="afterEffect">
                                  <p:stCondLst>
                                    <p:cond delay="0"/>
                                  </p:stCondLst>
                                  <p:childTnLst>
                                    <p:set>
                                      <p:cBhvr>
                                        <p:cTn id="147" dur="1" fill="hold">
                                          <p:stCondLst>
                                            <p:cond delay="0"/>
                                          </p:stCondLst>
                                        </p:cTn>
                                        <p:tgtEl>
                                          <p:spTgt spid="52"/>
                                        </p:tgtEl>
                                        <p:attrNameLst>
                                          <p:attrName>style.visibility</p:attrName>
                                        </p:attrNameLst>
                                      </p:cBhvr>
                                      <p:to>
                                        <p:strVal val="visible"/>
                                      </p:to>
                                    </p:set>
                                    <p:animEffect transition="in" filter="circle(out)">
                                      <p:cBhvr>
                                        <p:cTn id="148" dur="1000"/>
                                        <p:tgtEl>
                                          <p:spTgt spid="52"/>
                                        </p:tgtEl>
                                      </p:cBhvr>
                                    </p:animEffect>
                                  </p:childTnLst>
                                </p:cTn>
                              </p:par>
                              <p:par>
                                <p:cTn id="149" presetID="22" presetClass="entr" presetSubtype="8" fill="hold" nodeType="withEffect">
                                  <p:stCondLst>
                                    <p:cond delay="0"/>
                                  </p:stCondLst>
                                  <p:childTnLst>
                                    <p:set>
                                      <p:cBhvr>
                                        <p:cTn id="150" dur="1" fill="hold">
                                          <p:stCondLst>
                                            <p:cond delay="0"/>
                                          </p:stCondLst>
                                        </p:cTn>
                                        <p:tgtEl>
                                          <p:spTgt spid="1109"/>
                                        </p:tgtEl>
                                        <p:attrNameLst>
                                          <p:attrName>style.visibility</p:attrName>
                                        </p:attrNameLst>
                                      </p:cBhvr>
                                      <p:to>
                                        <p:strVal val="visible"/>
                                      </p:to>
                                    </p:set>
                                    <p:animEffect transition="in" filter="wipe(left)">
                                      <p:cBhvr>
                                        <p:cTn id="151" dur="500"/>
                                        <p:tgtEl>
                                          <p:spTgt spid="1109"/>
                                        </p:tgtEl>
                                      </p:cBhvr>
                                    </p:animEffect>
                                  </p:childTnLst>
                                </p:cTn>
                              </p:par>
                            </p:childTnLst>
                          </p:cTn>
                        </p:par>
                      </p:childTnLst>
                    </p:cTn>
                  </p:par>
                  <p:par>
                    <p:cTn id="152" fill="hold">
                      <p:stCondLst>
                        <p:cond delay="indefinite"/>
                      </p:stCondLst>
                      <p:childTnLst>
                        <p:par>
                          <p:cTn id="153" fill="hold">
                            <p:stCondLst>
                              <p:cond delay="0"/>
                            </p:stCondLst>
                            <p:childTnLst>
                              <p:par>
                                <p:cTn id="154" presetID="22" presetClass="entr" presetSubtype="4" fill="hold" nodeType="clickEffect">
                                  <p:stCondLst>
                                    <p:cond delay="0"/>
                                  </p:stCondLst>
                                  <p:childTnLst>
                                    <p:set>
                                      <p:cBhvr>
                                        <p:cTn id="155" dur="1" fill="hold">
                                          <p:stCondLst>
                                            <p:cond delay="0"/>
                                          </p:stCondLst>
                                        </p:cTn>
                                        <p:tgtEl>
                                          <p:spTgt spid="34"/>
                                        </p:tgtEl>
                                        <p:attrNameLst>
                                          <p:attrName>style.visibility</p:attrName>
                                        </p:attrNameLst>
                                      </p:cBhvr>
                                      <p:to>
                                        <p:strVal val="visible"/>
                                      </p:to>
                                    </p:set>
                                    <p:animEffect transition="in" filter="wipe(down)">
                                      <p:cBhvr>
                                        <p:cTn id="156" dur="500"/>
                                        <p:tgtEl>
                                          <p:spTgt spid="34"/>
                                        </p:tgtEl>
                                      </p:cBhvr>
                                    </p:animEffect>
                                  </p:childTnLst>
                                </p:cTn>
                              </p:par>
                              <p:par>
                                <p:cTn id="157" presetID="6" presetClass="entr" presetSubtype="32" fill="hold" grpId="0" nodeType="withEffect">
                                  <p:stCondLst>
                                    <p:cond delay="0"/>
                                  </p:stCondLst>
                                  <p:childTnLst>
                                    <p:set>
                                      <p:cBhvr>
                                        <p:cTn id="158" dur="1" fill="hold">
                                          <p:stCondLst>
                                            <p:cond delay="0"/>
                                          </p:stCondLst>
                                        </p:cTn>
                                        <p:tgtEl>
                                          <p:spTgt spid="24"/>
                                        </p:tgtEl>
                                        <p:attrNameLst>
                                          <p:attrName>style.visibility</p:attrName>
                                        </p:attrNameLst>
                                      </p:cBhvr>
                                      <p:to>
                                        <p:strVal val="visible"/>
                                      </p:to>
                                    </p:set>
                                    <p:animEffect transition="in" filter="circle(out)">
                                      <p:cBhvr>
                                        <p:cTn id="159" dur="1000"/>
                                        <p:tgtEl>
                                          <p:spTgt spid="24"/>
                                        </p:tgtEl>
                                      </p:cBhvr>
                                    </p:animEffect>
                                  </p:childTnLst>
                                </p:cTn>
                              </p:par>
                            </p:childTnLst>
                          </p:cTn>
                        </p:par>
                      </p:childTnLst>
                    </p:cTn>
                  </p:par>
                  <p:par>
                    <p:cTn id="160" fill="hold">
                      <p:stCondLst>
                        <p:cond delay="indefinite"/>
                      </p:stCondLst>
                      <p:childTnLst>
                        <p:par>
                          <p:cTn id="161" fill="hold">
                            <p:stCondLst>
                              <p:cond delay="0"/>
                            </p:stCondLst>
                            <p:childTnLst>
                              <p:par>
                                <p:cTn id="162" presetID="22" presetClass="entr" presetSubtype="8" fill="hold" grpId="0" nodeType="clickEffect">
                                  <p:stCondLst>
                                    <p:cond delay="0"/>
                                  </p:stCondLst>
                                  <p:childTnLst>
                                    <p:set>
                                      <p:cBhvr>
                                        <p:cTn id="163" dur="1" fill="hold">
                                          <p:stCondLst>
                                            <p:cond delay="0"/>
                                          </p:stCondLst>
                                        </p:cTn>
                                        <p:tgtEl>
                                          <p:spTgt spid="1046"/>
                                        </p:tgtEl>
                                        <p:attrNameLst>
                                          <p:attrName>style.visibility</p:attrName>
                                        </p:attrNameLst>
                                      </p:cBhvr>
                                      <p:to>
                                        <p:strVal val="visible"/>
                                      </p:to>
                                    </p:set>
                                    <p:animEffect transition="in" filter="wipe(left)">
                                      <p:cBhvr>
                                        <p:cTn id="164" dur="10000"/>
                                        <p:tgtEl>
                                          <p:spTgt spid="1046"/>
                                        </p:tgtEl>
                                      </p:cBhvr>
                                    </p:animEffect>
                                  </p:childTnLst>
                                </p:cTn>
                              </p:par>
                              <p:par>
                                <p:cTn id="165" presetID="22" presetClass="entr" presetSubtype="8" fill="hold" grpId="0" nodeType="withEffect">
                                  <p:stCondLst>
                                    <p:cond delay="0"/>
                                  </p:stCondLst>
                                  <p:childTnLst>
                                    <p:set>
                                      <p:cBhvr>
                                        <p:cTn id="166" dur="1" fill="hold">
                                          <p:stCondLst>
                                            <p:cond delay="0"/>
                                          </p:stCondLst>
                                        </p:cTn>
                                        <p:tgtEl>
                                          <p:spTgt spid="1153"/>
                                        </p:tgtEl>
                                        <p:attrNameLst>
                                          <p:attrName>style.visibility</p:attrName>
                                        </p:attrNameLst>
                                      </p:cBhvr>
                                      <p:to>
                                        <p:strVal val="visible"/>
                                      </p:to>
                                    </p:set>
                                    <p:animEffect transition="in" filter="wipe(left)">
                                      <p:cBhvr>
                                        <p:cTn id="167" dur="10000"/>
                                        <p:tgtEl>
                                          <p:spTgt spid="1153"/>
                                        </p:tgtEl>
                                      </p:cBhvr>
                                    </p:animEffect>
                                  </p:childTnLst>
                                </p:cTn>
                              </p:par>
                              <p:par>
                                <p:cTn id="168" presetID="22" presetClass="entr" presetSubtype="8" fill="hold" grpId="0" nodeType="withEffect">
                                  <p:stCondLst>
                                    <p:cond delay="0"/>
                                  </p:stCondLst>
                                  <p:childTnLst>
                                    <p:set>
                                      <p:cBhvr>
                                        <p:cTn id="169" dur="1" fill="hold">
                                          <p:stCondLst>
                                            <p:cond delay="0"/>
                                          </p:stCondLst>
                                        </p:cTn>
                                        <p:tgtEl>
                                          <p:spTgt spid="1110"/>
                                        </p:tgtEl>
                                        <p:attrNameLst>
                                          <p:attrName>style.visibility</p:attrName>
                                        </p:attrNameLst>
                                      </p:cBhvr>
                                      <p:to>
                                        <p:strVal val="visible"/>
                                      </p:to>
                                    </p:set>
                                    <p:animEffect transition="in" filter="wipe(left)">
                                      <p:cBhvr>
                                        <p:cTn id="170" dur="10000"/>
                                        <p:tgtEl>
                                          <p:spTgt spid="1110"/>
                                        </p:tgtEl>
                                      </p:cBhvr>
                                    </p:animEffect>
                                  </p:childTnLst>
                                </p:cTn>
                              </p:par>
                              <p:par>
                                <p:cTn id="171" presetID="22" presetClass="entr" presetSubtype="8" fill="hold" nodeType="withEffect">
                                  <p:stCondLst>
                                    <p:cond delay="0"/>
                                  </p:stCondLst>
                                  <p:childTnLst>
                                    <p:set>
                                      <p:cBhvr>
                                        <p:cTn id="172" dur="1" fill="hold">
                                          <p:stCondLst>
                                            <p:cond delay="0"/>
                                          </p:stCondLst>
                                        </p:cTn>
                                        <p:tgtEl>
                                          <p:spTgt spid="3"/>
                                        </p:tgtEl>
                                        <p:attrNameLst>
                                          <p:attrName>style.visibility</p:attrName>
                                        </p:attrNameLst>
                                      </p:cBhvr>
                                      <p:to>
                                        <p:strVal val="visible"/>
                                      </p:to>
                                    </p:set>
                                    <p:animEffect transition="in" filter="wipe(left)">
                                      <p:cBhvr>
                                        <p:cTn id="173" dur="1500"/>
                                        <p:tgtEl>
                                          <p:spTgt spid="3"/>
                                        </p:tgtEl>
                                      </p:cBhvr>
                                    </p:animEffect>
                                  </p:childTnLst>
                                </p:cTn>
                              </p:par>
                              <p:par>
                                <p:cTn id="174" presetID="22" presetClass="entr" presetSubtype="8" fill="hold" nodeType="withEffect">
                                  <p:stCondLst>
                                    <p:cond delay="1500"/>
                                  </p:stCondLst>
                                  <p:childTnLst>
                                    <p:set>
                                      <p:cBhvr>
                                        <p:cTn id="175" dur="1" fill="hold">
                                          <p:stCondLst>
                                            <p:cond delay="0"/>
                                          </p:stCondLst>
                                        </p:cTn>
                                        <p:tgtEl>
                                          <p:spTgt spid="11"/>
                                        </p:tgtEl>
                                        <p:attrNameLst>
                                          <p:attrName>style.visibility</p:attrName>
                                        </p:attrNameLst>
                                      </p:cBhvr>
                                      <p:to>
                                        <p:strVal val="visible"/>
                                      </p:to>
                                    </p:set>
                                    <p:animEffect transition="in" filter="wipe(left)">
                                      <p:cBhvr>
                                        <p:cTn id="176" dur="1500"/>
                                        <p:tgtEl>
                                          <p:spTgt spid="11"/>
                                        </p:tgtEl>
                                      </p:cBhvr>
                                    </p:animEffect>
                                  </p:childTnLst>
                                </p:cTn>
                              </p:par>
                              <p:par>
                                <p:cTn id="177" presetID="22" presetClass="entr" presetSubtype="8" fill="hold" nodeType="withEffect">
                                  <p:stCondLst>
                                    <p:cond delay="3000"/>
                                  </p:stCondLst>
                                  <p:childTnLst>
                                    <p:set>
                                      <p:cBhvr>
                                        <p:cTn id="178" dur="1" fill="hold">
                                          <p:stCondLst>
                                            <p:cond delay="0"/>
                                          </p:stCondLst>
                                        </p:cTn>
                                        <p:tgtEl>
                                          <p:spTgt spid="8"/>
                                        </p:tgtEl>
                                        <p:attrNameLst>
                                          <p:attrName>style.visibility</p:attrName>
                                        </p:attrNameLst>
                                      </p:cBhvr>
                                      <p:to>
                                        <p:strVal val="visible"/>
                                      </p:to>
                                    </p:set>
                                    <p:animEffect transition="in" filter="wipe(left)">
                                      <p:cBhvr>
                                        <p:cTn id="179" dur="1500"/>
                                        <p:tgtEl>
                                          <p:spTgt spid="8"/>
                                        </p:tgtEl>
                                      </p:cBhvr>
                                    </p:animEffect>
                                  </p:childTnLst>
                                </p:cTn>
                              </p:par>
                              <p:par>
                                <p:cTn id="180" presetID="22" presetClass="entr" presetSubtype="8" fill="hold" nodeType="withEffect">
                                  <p:stCondLst>
                                    <p:cond delay="4500"/>
                                  </p:stCondLst>
                                  <p:childTnLst>
                                    <p:set>
                                      <p:cBhvr>
                                        <p:cTn id="181" dur="1" fill="hold">
                                          <p:stCondLst>
                                            <p:cond delay="0"/>
                                          </p:stCondLst>
                                        </p:cTn>
                                        <p:tgtEl>
                                          <p:spTgt spid="9"/>
                                        </p:tgtEl>
                                        <p:attrNameLst>
                                          <p:attrName>style.visibility</p:attrName>
                                        </p:attrNameLst>
                                      </p:cBhvr>
                                      <p:to>
                                        <p:strVal val="visible"/>
                                      </p:to>
                                    </p:set>
                                    <p:animEffect transition="in" filter="wipe(left)">
                                      <p:cBhvr>
                                        <p:cTn id="182" dur="1500"/>
                                        <p:tgtEl>
                                          <p:spTgt spid="9"/>
                                        </p:tgtEl>
                                      </p:cBhvr>
                                    </p:animEffect>
                                  </p:childTnLst>
                                </p:cTn>
                              </p:par>
                              <p:par>
                                <p:cTn id="183" presetID="22" presetClass="entr" presetSubtype="8" fill="hold" grpId="0" nodeType="withEffect">
                                  <p:stCondLst>
                                    <p:cond delay="4500"/>
                                  </p:stCondLst>
                                  <p:childTnLst>
                                    <p:set>
                                      <p:cBhvr>
                                        <p:cTn id="184" dur="1" fill="hold">
                                          <p:stCondLst>
                                            <p:cond delay="0"/>
                                          </p:stCondLst>
                                        </p:cTn>
                                        <p:tgtEl>
                                          <p:spTgt spid="1148"/>
                                        </p:tgtEl>
                                        <p:attrNameLst>
                                          <p:attrName>style.visibility</p:attrName>
                                        </p:attrNameLst>
                                      </p:cBhvr>
                                      <p:to>
                                        <p:strVal val="visible"/>
                                      </p:to>
                                    </p:set>
                                    <p:animEffect transition="in" filter="wipe(left)">
                                      <p:cBhvr>
                                        <p:cTn id="185" dur="1000"/>
                                        <p:tgtEl>
                                          <p:spTgt spid="1148"/>
                                        </p:tgtEl>
                                      </p:cBhvr>
                                    </p:animEffect>
                                  </p:childTnLst>
                                </p:cTn>
                              </p:par>
                              <p:par>
                                <p:cTn id="186" presetID="22" presetClass="entr" presetSubtype="8" fill="hold" nodeType="withEffect">
                                  <p:stCondLst>
                                    <p:cond delay="4500"/>
                                  </p:stCondLst>
                                  <p:childTnLst>
                                    <p:set>
                                      <p:cBhvr>
                                        <p:cTn id="187" dur="1" fill="hold">
                                          <p:stCondLst>
                                            <p:cond delay="0"/>
                                          </p:stCondLst>
                                        </p:cTn>
                                        <p:tgtEl>
                                          <p:spTgt spid="12"/>
                                        </p:tgtEl>
                                        <p:attrNameLst>
                                          <p:attrName>style.visibility</p:attrName>
                                        </p:attrNameLst>
                                      </p:cBhvr>
                                      <p:to>
                                        <p:strVal val="visible"/>
                                      </p:to>
                                    </p:set>
                                    <p:animEffect transition="in" filter="wipe(left)">
                                      <p:cBhvr>
                                        <p:cTn id="188" dur="1500"/>
                                        <p:tgtEl>
                                          <p:spTgt spid="12"/>
                                        </p:tgtEl>
                                      </p:cBhvr>
                                    </p:animEffect>
                                  </p:childTnLst>
                                </p:cTn>
                              </p:par>
                              <p:par>
                                <p:cTn id="189" presetID="22" presetClass="entr" presetSubtype="8" fill="hold" nodeType="withEffect">
                                  <p:stCondLst>
                                    <p:cond delay="6000"/>
                                  </p:stCondLst>
                                  <p:childTnLst>
                                    <p:set>
                                      <p:cBhvr>
                                        <p:cTn id="190" dur="1" fill="hold">
                                          <p:stCondLst>
                                            <p:cond delay="0"/>
                                          </p:stCondLst>
                                        </p:cTn>
                                        <p:tgtEl>
                                          <p:spTgt spid="13"/>
                                        </p:tgtEl>
                                        <p:attrNameLst>
                                          <p:attrName>style.visibility</p:attrName>
                                        </p:attrNameLst>
                                      </p:cBhvr>
                                      <p:to>
                                        <p:strVal val="visible"/>
                                      </p:to>
                                    </p:set>
                                    <p:animEffect transition="in" filter="wipe(left)">
                                      <p:cBhvr>
                                        <p:cTn id="191" dur="1500"/>
                                        <p:tgtEl>
                                          <p:spTgt spid="13"/>
                                        </p:tgtEl>
                                      </p:cBhvr>
                                    </p:animEffect>
                                  </p:childTnLst>
                                </p:cTn>
                              </p:par>
                              <p:par>
                                <p:cTn id="192" presetID="22" presetClass="entr" presetSubtype="8" fill="hold" nodeType="withEffect">
                                  <p:stCondLst>
                                    <p:cond delay="7500"/>
                                  </p:stCondLst>
                                  <p:childTnLst>
                                    <p:set>
                                      <p:cBhvr>
                                        <p:cTn id="193" dur="1" fill="hold">
                                          <p:stCondLst>
                                            <p:cond delay="0"/>
                                          </p:stCondLst>
                                        </p:cTn>
                                        <p:tgtEl>
                                          <p:spTgt spid="1150"/>
                                        </p:tgtEl>
                                        <p:attrNameLst>
                                          <p:attrName>style.visibility</p:attrName>
                                        </p:attrNameLst>
                                      </p:cBhvr>
                                      <p:to>
                                        <p:strVal val="visible"/>
                                      </p:to>
                                    </p:set>
                                    <p:animEffect transition="in" filter="wipe(left)">
                                      <p:cBhvr>
                                        <p:cTn id="194" dur="1500"/>
                                        <p:tgtEl>
                                          <p:spTgt spid="1150"/>
                                        </p:tgtEl>
                                      </p:cBhvr>
                                    </p:animEffect>
                                  </p:childTnLst>
                                </p:cTn>
                              </p:par>
                              <p:par>
                                <p:cTn id="195" presetID="22" presetClass="entr" presetSubtype="8" fill="hold" grpId="0" nodeType="withEffect">
                                  <p:stCondLst>
                                    <p:cond delay="7500"/>
                                  </p:stCondLst>
                                  <p:childTnLst>
                                    <p:set>
                                      <p:cBhvr>
                                        <p:cTn id="196" dur="1" fill="hold">
                                          <p:stCondLst>
                                            <p:cond delay="0"/>
                                          </p:stCondLst>
                                        </p:cTn>
                                        <p:tgtEl>
                                          <p:spTgt spid="1149"/>
                                        </p:tgtEl>
                                        <p:attrNameLst>
                                          <p:attrName>style.visibility</p:attrName>
                                        </p:attrNameLst>
                                      </p:cBhvr>
                                      <p:to>
                                        <p:strVal val="visible"/>
                                      </p:to>
                                    </p:set>
                                    <p:animEffect transition="in" filter="wipe(left)">
                                      <p:cBhvr>
                                        <p:cTn id="197" dur="500"/>
                                        <p:tgtEl>
                                          <p:spTgt spid="1149"/>
                                        </p:tgtEl>
                                      </p:cBhvr>
                                    </p:animEffect>
                                  </p:childTnLst>
                                </p:cTn>
                              </p:par>
                            </p:childTnLst>
                          </p:cTn>
                        </p:par>
                        <p:par>
                          <p:cTn id="198" fill="hold">
                            <p:stCondLst>
                              <p:cond delay="10000"/>
                            </p:stCondLst>
                            <p:childTnLst>
                              <p:par>
                                <p:cTn id="199" presetID="22" presetClass="entr" presetSubtype="8" fill="hold" grpId="0" nodeType="afterEffect">
                                  <p:stCondLst>
                                    <p:cond delay="0"/>
                                  </p:stCondLst>
                                  <p:childTnLst>
                                    <p:set>
                                      <p:cBhvr>
                                        <p:cTn id="200" dur="1" fill="hold">
                                          <p:stCondLst>
                                            <p:cond delay="0"/>
                                          </p:stCondLst>
                                        </p:cTn>
                                        <p:tgtEl>
                                          <p:spTgt spid="1145"/>
                                        </p:tgtEl>
                                        <p:attrNameLst>
                                          <p:attrName>style.visibility</p:attrName>
                                        </p:attrNameLst>
                                      </p:cBhvr>
                                      <p:to>
                                        <p:strVal val="visible"/>
                                      </p:to>
                                    </p:set>
                                    <p:animEffect transition="in" filter="wipe(left)">
                                      <p:cBhvr>
                                        <p:cTn id="201" dur="500"/>
                                        <p:tgtEl>
                                          <p:spTgt spid="1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4" grpId="0" animBg="1"/>
      <p:bldP spid="15" grpId="0" animBg="1"/>
      <p:bldP spid="23" grpId="0" animBg="1"/>
      <p:bldP spid="25" grpId="0" animBg="1"/>
      <p:bldP spid="36" grpId="0" animBg="1"/>
      <p:bldP spid="41" grpId="0" animBg="1"/>
      <p:bldP spid="49" grpId="0" animBg="1"/>
      <p:bldP spid="51" grpId="0" animBg="1"/>
      <p:bldP spid="52" grpId="0" animBg="1"/>
      <p:bldP spid="58" grpId="0" animBg="1"/>
      <p:bldP spid="1046" grpId="0" animBg="1"/>
      <p:bldP spid="1110" grpId="0" animBg="1"/>
      <p:bldP spid="1145" grpId="0" animBg="1"/>
      <p:bldP spid="1148" grpId="0" animBg="1"/>
      <p:bldP spid="1149" grpId="0" animBg="1"/>
      <p:bldP spid="1153" grpId="0" animBg="1"/>
      <p:bldP spid="24" grpId="0" animBg="1"/>
      <p:bldP spid="44" grpId="0" animBg="1"/>
      <p:bldP spid="48" grpId="0" animBg="1"/>
      <p:bldP spid="5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5DEED-12CD-7AA3-6059-0297AFD5E3D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8AE4879-88F0-AD4B-D79A-C6E3194681FD}"/>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Suivi Administratif</a:t>
            </a:r>
          </a:p>
        </p:txBody>
      </p:sp>
      <p:sp>
        <p:nvSpPr>
          <p:cNvPr id="3" name="ZoneTexte 2">
            <a:extLst>
              <a:ext uri="{FF2B5EF4-FFF2-40B4-BE49-F238E27FC236}">
                <a16:creationId xmlns:a16="http://schemas.microsoft.com/office/drawing/2014/main" id="{CEEBB92E-19E0-A9A3-B8A2-1FB51B6EF104}"/>
              </a:ext>
            </a:extLst>
          </p:cNvPr>
          <p:cNvSpPr txBox="1"/>
          <p:nvPr/>
        </p:nvSpPr>
        <p:spPr>
          <a:xfrm>
            <a:off x="790426" y="1417495"/>
            <a:ext cx="10334774" cy="2616101"/>
          </a:xfrm>
          <a:prstGeom prst="rect">
            <a:avLst/>
          </a:prstGeom>
          <a:noFill/>
        </p:spPr>
        <p:txBody>
          <a:bodyPr wrap="square" rtlCol="0">
            <a:spAutoFit/>
          </a:bodyPr>
          <a:lstStyle/>
          <a:p>
            <a:pPr marL="342900" indent="-342900" algn="just">
              <a:spcBef>
                <a:spcPts val="600"/>
              </a:spcBef>
              <a:buFont typeface="Arial" panose="020B0604020202020204" pitchFamily="34" charset="0"/>
              <a:buChar char="•"/>
            </a:pPr>
            <a:r>
              <a:rPr lang="fr-CA" dirty="0"/>
              <a:t>L’intervenant de CJE qui rencontre un potentiel Jeune volontaire le réfère à son BSQ pour qu’il soit référé. En cas de doutes sur l’admissibilité de l’individu ou du projet il peut contacter la coordonnatrice</a:t>
            </a:r>
          </a:p>
          <a:p>
            <a:pPr marL="342900" indent="-342900" algn="just">
              <a:spcBef>
                <a:spcPts val="600"/>
              </a:spcBef>
              <a:buFont typeface="Arial" panose="020B0604020202020204" pitchFamily="34" charset="0"/>
              <a:buChar char="•"/>
            </a:pPr>
            <a:r>
              <a:rPr lang="fr-CA" dirty="0"/>
              <a:t>Au CJEMY: la référence SIP doit être acceptée le jour de son émission avec des dates de participation prévues d’un an à compter du jour de la référence.</a:t>
            </a:r>
          </a:p>
          <a:p>
            <a:pPr marL="342900" indent="-342900" algn="just">
              <a:spcBef>
                <a:spcPts val="600"/>
              </a:spcBef>
              <a:buFont typeface="Arial" panose="020B0604020202020204" pitchFamily="34" charset="0"/>
              <a:buChar char="•"/>
            </a:pPr>
            <a:r>
              <a:rPr lang="fr-CA" dirty="0"/>
              <a:t>Un dossier </a:t>
            </a:r>
            <a:r>
              <a:rPr lang="fr-CA" dirty="0" err="1"/>
              <a:t>LGEstats</a:t>
            </a:r>
            <a:r>
              <a:rPr lang="fr-CA" dirty="0"/>
              <a:t> est ouvert au nom du participant </a:t>
            </a:r>
          </a:p>
          <a:p>
            <a:pPr marL="342900" indent="-342900" algn="just">
              <a:spcBef>
                <a:spcPts val="600"/>
              </a:spcBef>
              <a:buFont typeface="Arial" panose="020B0604020202020204" pitchFamily="34" charset="0"/>
              <a:buChar char="•"/>
            </a:pPr>
            <a:r>
              <a:rPr lang="fr-CA" dirty="0"/>
              <a:t>La participation est confirmée dans SIP le jour de la 1</a:t>
            </a:r>
            <a:r>
              <a:rPr lang="fr-CA" baseline="30000" dirty="0"/>
              <a:t>ère</a:t>
            </a:r>
            <a:r>
              <a:rPr lang="fr-CA" dirty="0"/>
              <a:t> rencontre avec le participant et les dates de participation ajustées à cette date.</a:t>
            </a:r>
          </a:p>
          <a:p>
            <a:pPr marL="342900" indent="-342900" algn="just">
              <a:spcBef>
                <a:spcPts val="600"/>
              </a:spcBef>
              <a:buFont typeface="Arial" panose="020B0604020202020204" pitchFamily="34" charset="0"/>
              <a:buChar char="•"/>
            </a:pPr>
            <a:r>
              <a:rPr lang="fr-CA" dirty="0"/>
              <a:t>Lors de cette rencontre, le dossier du participant est complété et son parcours JV ouvert dans </a:t>
            </a:r>
            <a:r>
              <a:rPr lang="fr-CA" dirty="0" err="1"/>
              <a:t>LGEstats</a:t>
            </a:r>
            <a:endParaRPr lang="fr-CA" dirty="0"/>
          </a:p>
        </p:txBody>
      </p:sp>
    </p:spTree>
    <p:extLst>
      <p:ext uri="{BB962C8B-B14F-4D97-AF65-F5344CB8AC3E}">
        <p14:creationId xmlns:p14="http://schemas.microsoft.com/office/powerpoint/2010/main" val="3149759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1EE7A-1FB4-9C36-A7DB-EB597BD20EA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5622981-ACE9-1134-4201-73540C25F58B}"/>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Qu’est-ce que le comité-conseil?</a:t>
            </a:r>
          </a:p>
        </p:txBody>
      </p:sp>
      <p:pic>
        <p:nvPicPr>
          <p:cNvPr id="9218" name="Picture 2">
            <a:extLst>
              <a:ext uri="{FF2B5EF4-FFF2-40B4-BE49-F238E27FC236}">
                <a16:creationId xmlns:a16="http://schemas.microsoft.com/office/drawing/2014/main" id="{AC5BB37B-B73F-9549-5413-8835B4E64F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897" y="1261883"/>
            <a:ext cx="1715386" cy="1715386"/>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DCF6C30D-8A63-F4B6-7DBB-4FC8216F0054}"/>
              </a:ext>
            </a:extLst>
          </p:cNvPr>
          <p:cNvSpPr txBox="1"/>
          <p:nvPr/>
        </p:nvSpPr>
        <p:spPr>
          <a:xfrm>
            <a:off x="3019647" y="1796410"/>
            <a:ext cx="7942520" cy="923330"/>
          </a:xfrm>
          <a:prstGeom prst="rect">
            <a:avLst/>
          </a:prstGeom>
          <a:noFill/>
        </p:spPr>
        <p:txBody>
          <a:bodyPr wrap="square" rtlCol="0">
            <a:spAutoFit/>
          </a:bodyPr>
          <a:lstStyle/>
          <a:p>
            <a:pPr algn="ctr"/>
            <a:r>
              <a:rPr lang="fr-CA" dirty="0"/>
              <a:t>Le comité-conseil est constitué d’un agent Jeunes volontaires de Services Québec et de bénévoles ayant démontré un intérêt envers la jeunesse et donnant de leur temps pour évaluer les projets et conseiller les participants</a:t>
            </a:r>
          </a:p>
        </p:txBody>
      </p:sp>
      <p:pic>
        <p:nvPicPr>
          <p:cNvPr id="9220" name="Picture 4" descr="Calendrier - Icônes heure et date gratuites">
            <a:extLst>
              <a:ext uri="{FF2B5EF4-FFF2-40B4-BE49-F238E27FC236}">
                <a16:creationId xmlns:a16="http://schemas.microsoft.com/office/drawing/2014/main" id="{9361A2C9-4A6A-E9A4-826E-3CD6C526A10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11225" y="3350283"/>
            <a:ext cx="880730" cy="880730"/>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B9992672-54FC-6CF7-5831-DA2BD5FEBB7D}"/>
              </a:ext>
            </a:extLst>
          </p:cNvPr>
          <p:cNvSpPr txBox="1"/>
          <p:nvPr/>
        </p:nvSpPr>
        <p:spPr>
          <a:xfrm>
            <a:off x="2721936" y="3483876"/>
            <a:ext cx="8403264" cy="646331"/>
          </a:xfrm>
          <a:prstGeom prst="rect">
            <a:avLst/>
          </a:prstGeom>
          <a:noFill/>
        </p:spPr>
        <p:txBody>
          <a:bodyPr wrap="square" rtlCol="0">
            <a:spAutoFit/>
          </a:bodyPr>
          <a:lstStyle/>
          <a:p>
            <a:pPr algn="ctr"/>
            <a:r>
              <a:rPr lang="fr-CA" dirty="0"/>
              <a:t>Le groupe se rencontre 4 à 8 fois par an, en présence des agents JV de Services Québec. </a:t>
            </a:r>
          </a:p>
          <a:p>
            <a:pPr algn="ctr"/>
            <a:r>
              <a:rPr lang="fr-CA" dirty="0"/>
              <a:t>La rencontre est mise en place et animée par la coordonnatrice</a:t>
            </a:r>
          </a:p>
        </p:txBody>
      </p:sp>
      <p:pic>
        <p:nvPicPr>
          <p:cNvPr id="9222" name="Picture 6" descr="La région de la Montérégie demeure en zone rouge">
            <a:extLst>
              <a:ext uri="{FF2B5EF4-FFF2-40B4-BE49-F238E27FC236}">
                <a16:creationId xmlns:a16="http://schemas.microsoft.com/office/drawing/2014/main" id="{ACECC5EB-0477-AB78-8D30-FA7E852A0D9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3897" y="4716207"/>
            <a:ext cx="1928039" cy="1352038"/>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BE7D75D4-D52D-E504-D54E-254A355A5B27}"/>
              </a:ext>
            </a:extLst>
          </p:cNvPr>
          <p:cNvSpPr txBox="1"/>
          <p:nvPr/>
        </p:nvSpPr>
        <p:spPr>
          <a:xfrm>
            <a:off x="2952308" y="5069060"/>
            <a:ext cx="7942520" cy="646331"/>
          </a:xfrm>
          <a:prstGeom prst="rect">
            <a:avLst/>
          </a:prstGeom>
          <a:noFill/>
        </p:spPr>
        <p:txBody>
          <a:bodyPr wrap="square" rtlCol="0">
            <a:spAutoFit/>
          </a:bodyPr>
          <a:lstStyle/>
          <a:p>
            <a:pPr algn="ctr"/>
            <a:r>
              <a:rPr lang="fr-CA" dirty="0"/>
              <a:t>3 comités – conseils en Montérégie, 1 par centre territorial: Est, Agglo Longueuil et Ouest</a:t>
            </a:r>
          </a:p>
        </p:txBody>
      </p:sp>
    </p:spTree>
    <p:extLst>
      <p:ext uri="{BB962C8B-B14F-4D97-AF65-F5344CB8AC3E}">
        <p14:creationId xmlns:p14="http://schemas.microsoft.com/office/powerpoint/2010/main" val="231150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up)">
                                      <p:cBhvr>
                                        <p:cTn id="7" dur="500"/>
                                        <p:tgtEl>
                                          <p:spTgt spid="921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9220"/>
                                        </p:tgtEl>
                                        <p:attrNameLst>
                                          <p:attrName>style.visibility</p:attrName>
                                        </p:attrNameLst>
                                      </p:cBhvr>
                                      <p:to>
                                        <p:strVal val="visible"/>
                                      </p:to>
                                    </p:set>
                                    <p:animEffect transition="in" filter="wipe(up)">
                                      <p:cBhvr>
                                        <p:cTn id="15" dur="500"/>
                                        <p:tgtEl>
                                          <p:spTgt spid="9220"/>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9222"/>
                                        </p:tgtEl>
                                        <p:attrNameLst>
                                          <p:attrName>style.visibility</p:attrName>
                                        </p:attrNameLst>
                                      </p:cBhvr>
                                      <p:to>
                                        <p:strVal val="visible"/>
                                      </p:to>
                                    </p:set>
                                    <p:animEffect transition="in" filter="wipe(up)">
                                      <p:cBhvr>
                                        <p:cTn id="23" dur="500"/>
                                        <p:tgtEl>
                                          <p:spTgt spid="9222"/>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D056C6C-61C4-C8E3-49C9-18E62E4F9D97}"/>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76BE521C-7AD9-5BA9-96D6-51EE78589292}"/>
              </a:ext>
            </a:extLst>
          </p:cNvPr>
          <p:cNvSpPr>
            <a:spLocks noGrp="1"/>
          </p:cNvSpPr>
          <p:nvPr>
            <p:ph type="ctrTitle"/>
          </p:nvPr>
        </p:nvSpPr>
        <p:spPr/>
        <p:txBody>
          <a:bodyPr rtlCol="0"/>
          <a:lstStyle/>
          <a:p>
            <a:pPr rtl="0"/>
            <a:r>
              <a:rPr lang="fr-FR" dirty="0"/>
              <a:t>Évolution de jeunes volontaires</a:t>
            </a:r>
          </a:p>
        </p:txBody>
      </p:sp>
    </p:spTree>
    <p:extLst>
      <p:ext uri="{BB962C8B-B14F-4D97-AF65-F5344CB8AC3E}">
        <p14:creationId xmlns:p14="http://schemas.microsoft.com/office/powerpoint/2010/main" val="27853295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3738612-E5B9-0959-6F1E-B38280985768}"/>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6A69E3D5-EF03-D411-BB2D-AF7AE718E6FD}"/>
              </a:ext>
            </a:extLst>
          </p:cNvPr>
          <p:cNvSpPr txBox="1">
            <a:spLocks/>
          </p:cNvSpPr>
          <p:nvPr/>
        </p:nvSpPr>
        <p:spPr>
          <a:xfrm>
            <a:off x="879763" y="457200"/>
            <a:ext cx="10483561" cy="655828"/>
          </a:xfrm>
          <a:prstGeom prst="rect">
            <a:avLst/>
          </a:prstGeom>
          <a:solidFill>
            <a:schemeClr val="accent1"/>
          </a:solidFill>
        </p:spPr>
        <p:txBody>
          <a:bodyPr rtlCol="0"/>
          <a:lstStyle>
            <a:lvl1pPr algn="l" defTabSz="914400" rtl="0" eaLnBrk="1" latinLnBrk="0" hangingPunct="1">
              <a:lnSpc>
                <a:spcPct val="90000"/>
              </a:lnSpc>
              <a:spcBef>
                <a:spcPct val="0"/>
              </a:spcBef>
              <a:buNone/>
              <a:defRPr sz="3400" kern="1200" cap="all" baseline="0">
                <a:solidFill>
                  <a:schemeClr val="accent1">
                    <a:lumMod val="75000"/>
                  </a:schemeClr>
                </a:solidFill>
                <a:latin typeface="+mj-lt"/>
                <a:ea typeface="+mj-ea"/>
                <a:cs typeface="+mj-cs"/>
              </a:defRPr>
            </a:lvl1pPr>
          </a:lstStyle>
          <a:p>
            <a:pPr lvl="1" algn="ctr"/>
            <a:r>
              <a:rPr lang="fr-FR" sz="2800" b="1" cap="small" dirty="0">
                <a:solidFill>
                  <a:schemeClr val="bg1"/>
                </a:solidFill>
                <a:latin typeface="+mj-lt"/>
              </a:rPr>
              <a:t>Promotion de la mesure </a:t>
            </a:r>
          </a:p>
        </p:txBody>
      </p:sp>
      <p:sp>
        <p:nvSpPr>
          <p:cNvPr id="4" name="ZoneTexte 3">
            <a:extLst>
              <a:ext uri="{FF2B5EF4-FFF2-40B4-BE49-F238E27FC236}">
                <a16:creationId xmlns:a16="http://schemas.microsoft.com/office/drawing/2014/main" id="{D7B5376D-3F3C-6352-99C5-5299EBA47356}"/>
              </a:ext>
            </a:extLst>
          </p:cNvPr>
          <p:cNvSpPr txBox="1"/>
          <p:nvPr/>
        </p:nvSpPr>
        <p:spPr>
          <a:xfrm>
            <a:off x="992330" y="1997839"/>
            <a:ext cx="10258425" cy="2862322"/>
          </a:xfrm>
          <a:prstGeom prst="rect">
            <a:avLst/>
          </a:prstGeom>
          <a:noFill/>
        </p:spPr>
        <p:txBody>
          <a:bodyPr wrap="square" rtlCol="0">
            <a:spAutoFit/>
          </a:bodyPr>
          <a:lstStyle/>
          <a:p>
            <a:r>
              <a:rPr lang="fr-CA" dirty="0">
                <a:highlight>
                  <a:srgbClr val="FFFF00"/>
                </a:highlight>
              </a:rPr>
              <a:t>Pourquoi: cibles non atteintes, souhait de maintenir la mesure</a:t>
            </a:r>
            <a:r>
              <a:rPr lang="fr-CA" dirty="0"/>
              <a:t>.</a:t>
            </a:r>
          </a:p>
          <a:p>
            <a:endParaRPr lang="fr-CA" dirty="0"/>
          </a:p>
          <a:p>
            <a:r>
              <a:rPr lang="fr-CA" b="1" u="sng" dirty="0"/>
              <a:t>Actions mises en place (ou à venir):</a:t>
            </a:r>
          </a:p>
          <a:p>
            <a:endParaRPr lang="fr-CA" dirty="0"/>
          </a:p>
          <a:p>
            <a:pPr marL="285750" indent="-285750">
              <a:buFontTx/>
              <a:buChar char="-"/>
            </a:pPr>
            <a:r>
              <a:rPr lang="fr-CA" dirty="0"/>
              <a:t>Création de prospectus: disponibles sous forme papier, électronique, </a:t>
            </a:r>
            <a:r>
              <a:rPr lang="fr-CA" dirty="0" err="1"/>
              <a:t>Canva</a:t>
            </a:r>
            <a:r>
              <a:rPr lang="fr-CA" dirty="0"/>
              <a:t> (modifiable)</a:t>
            </a:r>
          </a:p>
          <a:p>
            <a:pPr marL="285750" indent="-285750">
              <a:buFontTx/>
              <a:buChar char="-"/>
            </a:pPr>
            <a:r>
              <a:rPr lang="fr-CA" dirty="0"/>
              <a:t>JV </a:t>
            </a:r>
            <a:r>
              <a:rPr lang="fr-CA" dirty="0" err="1"/>
              <a:t>Fest</a:t>
            </a:r>
            <a:endParaRPr lang="fr-CA" dirty="0"/>
          </a:p>
          <a:p>
            <a:pPr marL="285750" indent="-285750">
              <a:buFontTx/>
              <a:buChar char="-"/>
            </a:pPr>
            <a:r>
              <a:rPr lang="fr-CA" dirty="0"/>
              <a:t>Campagne de valorisation</a:t>
            </a:r>
          </a:p>
          <a:p>
            <a:pPr marL="285750" indent="-285750">
              <a:buFontTx/>
              <a:buChar char="-"/>
            </a:pPr>
            <a:r>
              <a:rPr lang="fr-CA" dirty="0"/>
              <a:t>Formation des agents d’aide à l’emploi</a:t>
            </a:r>
          </a:p>
          <a:p>
            <a:pPr marL="285750" indent="-285750">
              <a:buFontTx/>
              <a:buChar char="-"/>
            </a:pPr>
            <a:r>
              <a:rPr lang="fr-CA" dirty="0"/>
              <a:t>Informations pour les membres de tous les CJE</a:t>
            </a:r>
          </a:p>
          <a:p>
            <a:pPr marL="285750" indent="-285750">
              <a:buFontTx/>
              <a:buChar char="-"/>
            </a:pPr>
            <a:endParaRPr lang="fr-CA" dirty="0"/>
          </a:p>
        </p:txBody>
      </p:sp>
    </p:spTree>
    <p:extLst>
      <p:ext uri="{BB962C8B-B14F-4D97-AF65-F5344CB8AC3E}">
        <p14:creationId xmlns:p14="http://schemas.microsoft.com/office/powerpoint/2010/main" val="4075819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wipe(down)">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wipe(down)">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wipe(down)">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wipe(down)">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wipe(down)">
                                      <p:cBhvr>
                                        <p:cTn id="3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8C56652-9CE8-A396-528C-D55324B83505}"/>
            </a:ext>
          </a:extLst>
        </p:cNvPr>
        <p:cNvGrpSpPr/>
        <p:nvPr/>
      </p:nvGrpSpPr>
      <p:grpSpPr>
        <a:xfrm>
          <a:off x="0" y="0"/>
          <a:ext cx="0" cy="0"/>
          <a:chOff x="0" y="0"/>
          <a:chExt cx="0" cy="0"/>
        </a:xfrm>
      </p:grpSpPr>
      <p:sp>
        <p:nvSpPr>
          <p:cNvPr id="3" name="Titre 1">
            <a:extLst>
              <a:ext uri="{FF2B5EF4-FFF2-40B4-BE49-F238E27FC236}">
                <a16:creationId xmlns:a16="http://schemas.microsoft.com/office/drawing/2014/main" id="{34E106A6-C36D-9D90-515F-9097AE08656C}"/>
              </a:ext>
            </a:extLst>
          </p:cNvPr>
          <p:cNvSpPr txBox="1">
            <a:spLocks/>
          </p:cNvSpPr>
          <p:nvPr/>
        </p:nvSpPr>
        <p:spPr>
          <a:xfrm>
            <a:off x="879763" y="457200"/>
            <a:ext cx="10483561" cy="655828"/>
          </a:xfrm>
          <a:prstGeom prst="rect">
            <a:avLst/>
          </a:prstGeom>
          <a:solidFill>
            <a:schemeClr val="accent1"/>
          </a:solidFill>
        </p:spPr>
        <p:txBody>
          <a:bodyPr rtlCol="0"/>
          <a:lstStyle>
            <a:lvl1pPr algn="l" defTabSz="914400" rtl="0" eaLnBrk="1" latinLnBrk="0" hangingPunct="1">
              <a:lnSpc>
                <a:spcPct val="90000"/>
              </a:lnSpc>
              <a:spcBef>
                <a:spcPct val="0"/>
              </a:spcBef>
              <a:buNone/>
              <a:defRPr sz="3400" kern="1200" cap="all" baseline="0">
                <a:solidFill>
                  <a:schemeClr val="accent1">
                    <a:lumMod val="75000"/>
                  </a:schemeClr>
                </a:solidFill>
                <a:latin typeface="+mj-lt"/>
                <a:ea typeface="+mj-ea"/>
                <a:cs typeface="+mj-cs"/>
              </a:defRPr>
            </a:lvl1pPr>
          </a:lstStyle>
          <a:p>
            <a:pPr lvl="1" algn="ctr"/>
            <a:r>
              <a:rPr lang="fr-FR" sz="2800" b="1" cap="small" dirty="0">
                <a:solidFill>
                  <a:schemeClr val="bg1"/>
                </a:solidFill>
                <a:latin typeface="+mj-lt"/>
              </a:rPr>
              <a:t>Amélioration des Outils</a:t>
            </a:r>
          </a:p>
        </p:txBody>
      </p:sp>
      <p:sp>
        <p:nvSpPr>
          <p:cNvPr id="4" name="ZoneTexte 3">
            <a:extLst>
              <a:ext uri="{FF2B5EF4-FFF2-40B4-BE49-F238E27FC236}">
                <a16:creationId xmlns:a16="http://schemas.microsoft.com/office/drawing/2014/main" id="{1881D08B-96C3-F34B-A0E2-F8DEBF01CC59}"/>
              </a:ext>
            </a:extLst>
          </p:cNvPr>
          <p:cNvSpPr txBox="1"/>
          <p:nvPr/>
        </p:nvSpPr>
        <p:spPr>
          <a:xfrm>
            <a:off x="1000125" y="1485900"/>
            <a:ext cx="10258425" cy="2862322"/>
          </a:xfrm>
          <a:prstGeom prst="rect">
            <a:avLst/>
          </a:prstGeom>
          <a:noFill/>
        </p:spPr>
        <p:txBody>
          <a:bodyPr wrap="square" rtlCol="0">
            <a:spAutoFit/>
          </a:bodyPr>
          <a:lstStyle/>
          <a:p>
            <a:r>
              <a:rPr lang="fr-CA" dirty="0">
                <a:highlight>
                  <a:srgbClr val="FFFF00"/>
                </a:highlight>
              </a:rPr>
              <a:t>Pourquoi: faciliter le quotidien des intervenants et l’adaptation aux contraintes de la mesure</a:t>
            </a:r>
            <a:endParaRPr lang="fr-CA" dirty="0"/>
          </a:p>
          <a:p>
            <a:endParaRPr lang="fr-CA" dirty="0"/>
          </a:p>
          <a:p>
            <a:r>
              <a:rPr lang="fr-CA" b="1" u="sng" dirty="0"/>
              <a:t>Actions mises en place</a:t>
            </a:r>
          </a:p>
          <a:p>
            <a:endParaRPr lang="fr-CA" dirty="0"/>
          </a:p>
          <a:p>
            <a:pPr marL="285750" indent="-285750">
              <a:buFontTx/>
              <a:buChar char="-"/>
            </a:pPr>
            <a:r>
              <a:rPr lang="fr-CA" dirty="0"/>
              <a:t>Remontée des commentaires des CJE auprès de Services Québec</a:t>
            </a:r>
          </a:p>
          <a:p>
            <a:pPr marL="285750" indent="-285750">
              <a:buFontTx/>
              <a:buChar char="-"/>
            </a:pPr>
            <a:r>
              <a:rPr lang="fr-CA" dirty="0"/>
              <a:t>Remontée des contraintes rencontrées à chaque rapport d’étape de la reddition de compte</a:t>
            </a:r>
          </a:p>
          <a:p>
            <a:pPr marL="285750" indent="-285750">
              <a:buFontTx/>
              <a:buChar char="-"/>
            </a:pPr>
            <a:r>
              <a:rPr lang="fr-CA" dirty="0"/>
              <a:t>Intégration d’une partie des commentaires dans la refonte de la mesure</a:t>
            </a:r>
          </a:p>
          <a:p>
            <a:pPr marL="285750" indent="-285750">
              <a:buFontTx/>
              <a:buChar char="-"/>
            </a:pPr>
            <a:r>
              <a:rPr lang="fr-CA" dirty="0"/>
              <a:t>Révision de l’ensemble des outils disponibles pour les intervenants</a:t>
            </a:r>
          </a:p>
          <a:p>
            <a:pPr marL="285750" indent="-285750">
              <a:buFontTx/>
              <a:buChar char="-"/>
            </a:pPr>
            <a:r>
              <a:rPr lang="fr-CA" dirty="0"/>
              <a:t>Refonte de la plateforme pour plus de fluidité</a:t>
            </a:r>
          </a:p>
          <a:p>
            <a:pPr marL="285750" indent="-285750">
              <a:buFontTx/>
              <a:buChar char="-"/>
            </a:pPr>
            <a:endParaRPr lang="fr-CA" dirty="0"/>
          </a:p>
        </p:txBody>
      </p:sp>
      <p:grpSp>
        <p:nvGrpSpPr>
          <p:cNvPr id="5" name="Groupe 4">
            <a:extLst>
              <a:ext uri="{FF2B5EF4-FFF2-40B4-BE49-F238E27FC236}">
                <a16:creationId xmlns:a16="http://schemas.microsoft.com/office/drawing/2014/main" id="{E403CA70-0A78-BB50-3CED-F07B2598A4D8}"/>
              </a:ext>
            </a:extLst>
          </p:cNvPr>
          <p:cNvGrpSpPr/>
          <p:nvPr/>
        </p:nvGrpSpPr>
        <p:grpSpPr>
          <a:xfrm>
            <a:off x="1000125" y="4381619"/>
            <a:ext cx="10862404" cy="2083485"/>
            <a:chOff x="1518787" y="4390827"/>
            <a:chExt cx="10862404" cy="2083485"/>
          </a:xfrm>
        </p:grpSpPr>
        <p:pic>
          <p:nvPicPr>
            <p:cNvPr id="1026" name="Picture 2" descr="Questions Comments Images – Browse 31,946 Stock Photos ...">
              <a:extLst>
                <a:ext uri="{FF2B5EF4-FFF2-40B4-BE49-F238E27FC236}">
                  <a16:creationId xmlns:a16="http://schemas.microsoft.com/office/drawing/2014/main" id="{28F690EA-DB4D-84C4-B710-F2AF6C626F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8787" y="4442503"/>
              <a:ext cx="2031809" cy="2031809"/>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1E37DCC6-6FAF-1EA9-5DD5-23ED737F6DE5}"/>
                </a:ext>
              </a:extLst>
            </p:cNvPr>
            <p:cNvSpPr txBox="1"/>
            <p:nvPr/>
          </p:nvSpPr>
          <p:spPr>
            <a:xfrm>
              <a:off x="3922990" y="4390827"/>
              <a:ext cx="8458201" cy="2000548"/>
            </a:xfrm>
            <a:prstGeom prst="rect">
              <a:avLst/>
            </a:prstGeom>
            <a:noFill/>
          </p:spPr>
          <p:txBody>
            <a:bodyPr wrap="square" rtlCol="0">
              <a:spAutoFit/>
            </a:bodyPr>
            <a:lstStyle/>
            <a:p>
              <a:r>
                <a:rPr lang="fr-CA" sz="2200" dirty="0"/>
                <a:t>Lien à garder dans les favoris:</a:t>
              </a:r>
            </a:p>
            <a:p>
              <a:endParaRPr lang="fr-CA" dirty="0"/>
            </a:p>
            <a:p>
              <a:r>
                <a:rPr lang="fr-CA" sz="2200" dirty="0">
                  <a:hlinkClick r:id="rId4"/>
                </a:rPr>
                <a:t>https://cjemy.com/jeunes-volontaires-zone-intervenants/</a:t>
              </a:r>
              <a:endParaRPr lang="fr-CA" sz="2200" dirty="0"/>
            </a:p>
            <a:p>
              <a:endParaRPr lang="fr-CA" dirty="0"/>
            </a:p>
            <a:p>
              <a:r>
                <a:rPr lang="fr-CA" sz="2200" dirty="0"/>
                <a:t>Questions, suggestions, commentaires, critiques… c’est le moment </a:t>
              </a:r>
              <a:r>
                <a:rPr lang="fr-CA" sz="2200" dirty="0">
                  <a:sym typeface="Wingdings" panose="05000000000000000000" pitchFamily="2" charset="2"/>
                </a:rPr>
                <a:t></a:t>
              </a:r>
            </a:p>
            <a:p>
              <a:endParaRPr lang="fr-CA" sz="2200" dirty="0">
                <a:sym typeface="Wingdings" panose="05000000000000000000" pitchFamily="2" charset="2"/>
              </a:endParaRPr>
            </a:p>
          </p:txBody>
        </p:sp>
      </p:grpSp>
    </p:spTree>
    <p:extLst>
      <p:ext uri="{BB962C8B-B14F-4D97-AF65-F5344CB8AC3E}">
        <p14:creationId xmlns:p14="http://schemas.microsoft.com/office/powerpoint/2010/main" val="37396182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up)">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wipe(up)">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wipe(up)">
                                      <p:cBhvr>
                                        <p:cTn id="22" dur="500"/>
                                        <p:tgtEl>
                                          <p:spTgt spid="4">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wipe(up)">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wipe(up)">
                                      <p:cBhvr>
                                        <p:cTn id="32" dur="500"/>
                                        <p:tgtEl>
                                          <p:spTgt spid="4">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animEffect transition="in" filter="wipe(up)">
                                      <p:cBhvr>
                                        <p:cTn id="37" dur="500"/>
                                        <p:tgtEl>
                                          <p:spTgt spid="4">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BD6F2-53B3-07B3-54A7-5D0F7ABCDD8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E54A059F-FBA3-EB52-E6B9-AB93E9E3897C}"/>
              </a:ext>
            </a:extLst>
          </p:cNvPr>
          <p:cNvSpPr>
            <a:spLocks noGrp="1"/>
          </p:cNvSpPr>
          <p:nvPr>
            <p:ph type="ctrTitle"/>
          </p:nvPr>
        </p:nvSpPr>
        <p:spPr>
          <a:xfrm>
            <a:off x="838200" y="1567936"/>
            <a:ext cx="10515600" cy="2240280"/>
          </a:xfrm>
        </p:spPr>
        <p:txBody>
          <a:bodyPr rtlCol="0"/>
          <a:lstStyle/>
          <a:p>
            <a:pPr rtl="0"/>
            <a:r>
              <a:rPr lang="fr-FR" dirty="0"/>
              <a:t>Rôle DES DIFFÉRENTES PARTIES</a:t>
            </a:r>
          </a:p>
        </p:txBody>
      </p:sp>
    </p:spTree>
    <p:extLst>
      <p:ext uri="{BB962C8B-B14F-4D97-AF65-F5344CB8AC3E}">
        <p14:creationId xmlns:p14="http://schemas.microsoft.com/office/powerpoint/2010/main" val="2362566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a:extLst>
              <a:ext uri="{FF2B5EF4-FFF2-40B4-BE49-F238E27FC236}">
                <a16:creationId xmlns:a16="http://schemas.microsoft.com/office/drawing/2014/main" id="{D232A2B7-CB09-E732-0D54-7B88C61C936A}"/>
              </a:ext>
            </a:extLst>
          </p:cNvPr>
          <p:cNvSpPr>
            <a:spLocks noGrp="1"/>
          </p:cNvSpPr>
          <p:nvPr>
            <p:ph sz="half" idx="1"/>
          </p:nvPr>
        </p:nvSpPr>
        <p:spPr>
          <a:xfrm>
            <a:off x="82952" y="1469984"/>
            <a:ext cx="6045843" cy="2120096"/>
          </a:xfrm>
        </p:spPr>
        <p:txBody>
          <a:bodyPr>
            <a:noAutofit/>
          </a:bodyPr>
          <a:lstStyle/>
          <a:p>
            <a:pPr marL="45720" indent="0" algn="ctr">
              <a:buNone/>
            </a:pPr>
            <a:r>
              <a:rPr lang="fr-CA" b="1" dirty="0">
                <a:highlight>
                  <a:srgbClr val="C0C0C0"/>
                </a:highlight>
              </a:rPr>
              <a:t>PARTICIPANT</a:t>
            </a:r>
          </a:p>
          <a:p>
            <a:pPr algn="ctr">
              <a:lnSpc>
                <a:spcPct val="120000"/>
              </a:lnSpc>
              <a:spcBef>
                <a:spcPts val="0"/>
              </a:spcBef>
              <a:buFont typeface="Arial" panose="020B0604020202020204" pitchFamily="34" charset="0"/>
              <a:buChar char="•"/>
            </a:pPr>
            <a:r>
              <a:rPr lang="fr-CA" sz="1600" dirty="0"/>
              <a:t>Effectue toutes les démarches auprès des organismes qui seront impliqués dans son projet</a:t>
            </a:r>
          </a:p>
          <a:p>
            <a:pPr algn="ctr">
              <a:lnSpc>
                <a:spcPct val="120000"/>
              </a:lnSpc>
              <a:spcBef>
                <a:spcPts val="0"/>
              </a:spcBef>
              <a:buFont typeface="Arial" panose="020B0604020202020204" pitchFamily="34" charset="0"/>
              <a:buChar char="•"/>
            </a:pPr>
            <a:r>
              <a:rPr lang="fr-CA" sz="1600" dirty="0"/>
              <a:t>Est responsable de la réalisation de toutes les étapes de son projet</a:t>
            </a:r>
          </a:p>
          <a:p>
            <a:pPr algn="ctr">
              <a:lnSpc>
                <a:spcPct val="120000"/>
              </a:lnSpc>
              <a:spcBef>
                <a:spcPts val="0"/>
              </a:spcBef>
              <a:buFont typeface="Arial" panose="020B0604020202020204" pitchFamily="34" charset="0"/>
              <a:buChar char="•"/>
            </a:pPr>
            <a:r>
              <a:rPr lang="fr-CA" sz="1600" dirty="0"/>
              <a:t>Complète tous les documents administratifs incluant les comptabilités </a:t>
            </a:r>
          </a:p>
          <a:p>
            <a:pPr algn="ctr">
              <a:lnSpc>
                <a:spcPct val="120000"/>
              </a:lnSpc>
              <a:spcBef>
                <a:spcPts val="0"/>
              </a:spcBef>
              <a:buFont typeface="Arial" panose="020B0604020202020204" pitchFamily="34" charset="0"/>
              <a:buChar char="•"/>
            </a:pPr>
            <a:r>
              <a:rPr lang="fr-CA" sz="1600" dirty="0"/>
              <a:t>Doit signifier tout problème ou changement en lien avec son projet</a:t>
            </a:r>
          </a:p>
        </p:txBody>
      </p:sp>
      <p:sp>
        <p:nvSpPr>
          <p:cNvPr id="9" name="Espace réservé du contenu 8">
            <a:extLst>
              <a:ext uri="{FF2B5EF4-FFF2-40B4-BE49-F238E27FC236}">
                <a16:creationId xmlns:a16="http://schemas.microsoft.com/office/drawing/2014/main" id="{D4E39CAC-A6F9-1685-6834-233B6739774F}"/>
              </a:ext>
            </a:extLst>
          </p:cNvPr>
          <p:cNvSpPr>
            <a:spLocks noGrp="1"/>
          </p:cNvSpPr>
          <p:nvPr>
            <p:ph sz="half" idx="2"/>
          </p:nvPr>
        </p:nvSpPr>
        <p:spPr>
          <a:xfrm>
            <a:off x="6653556" y="4180072"/>
            <a:ext cx="5073482" cy="2430915"/>
          </a:xfrm>
        </p:spPr>
        <p:txBody>
          <a:bodyPr>
            <a:normAutofit/>
          </a:bodyPr>
          <a:lstStyle/>
          <a:p>
            <a:pPr marL="45720" indent="0" algn="ctr">
              <a:buNone/>
            </a:pPr>
            <a:r>
              <a:rPr lang="fr-CA" b="1" dirty="0">
                <a:highlight>
                  <a:srgbClr val="0000FF"/>
                </a:highlight>
              </a:rPr>
              <a:t>AGENT SERVICES QUEBEC</a:t>
            </a:r>
          </a:p>
          <a:p>
            <a:pPr algn="ctr">
              <a:lnSpc>
                <a:spcPct val="120000"/>
              </a:lnSpc>
              <a:spcBef>
                <a:spcPts val="0"/>
              </a:spcBef>
              <a:buFont typeface="Arial" panose="020B0604020202020204" pitchFamily="34" charset="0"/>
              <a:buChar char="•"/>
            </a:pPr>
            <a:r>
              <a:rPr lang="fr-CA" sz="1600" dirty="0"/>
              <a:t>Donne l’accord ou le refus du projet suite à l’avis du comité-conseil</a:t>
            </a:r>
          </a:p>
          <a:p>
            <a:pPr algn="ctr">
              <a:lnSpc>
                <a:spcPct val="120000"/>
              </a:lnSpc>
              <a:spcBef>
                <a:spcPts val="0"/>
              </a:spcBef>
              <a:buFont typeface="Arial" panose="020B0604020202020204" pitchFamily="34" charset="0"/>
              <a:buChar char="•"/>
            </a:pPr>
            <a:r>
              <a:rPr lang="fr-CA" sz="1600" dirty="0"/>
              <a:t>Établit l’entente de participation du participant</a:t>
            </a:r>
          </a:p>
          <a:p>
            <a:pPr algn="ctr">
              <a:lnSpc>
                <a:spcPct val="120000"/>
              </a:lnSpc>
              <a:spcBef>
                <a:spcPts val="0"/>
              </a:spcBef>
              <a:buFont typeface="Arial" panose="020B0604020202020204" pitchFamily="34" charset="0"/>
              <a:buChar char="•"/>
            </a:pPr>
            <a:r>
              <a:rPr lang="fr-CA" sz="1600" dirty="0"/>
              <a:t>Gère tout ce qui a trait à la subvention du projet, incluant le traitement des comptabilités</a:t>
            </a:r>
          </a:p>
          <a:p>
            <a:pPr marL="45720" indent="0" algn="ctr">
              <a:buNone/>
            </a:pPr>
            <a:endParaRPr lang="fr-CA" dirty="0"/>
          </a:p>
        </p:txBody>
      </p:sp>
      <p:sp>
        <p:nvSpPr>
          <p:cNvPr id="10" name="Espace réservé du contenu 8">
            <a:extLst>
              <a:ext uri="{FF2B5EF4-FFF2-40B4-BE49-F238E27FC236}">
                <a16:creationId xmlns:a16="http://schemas.microsoft.com/office/drawing/2014/main" id="{7685CD70-8E58-393D-5649-BA21288BCF30}"/>
              </a:ext>
            </a:extLst>
          </p:cNvPr>
          <p:cNvSpPr txBox="1">
            <a:spLocks/>
          </p:cNvSpPr>
          <p:nvPr/>
        </p:nvSpPr>
        <p:spPr>
          <a:xfrm>
            <a:off x="464960" y="4171516"/>
            <a:ext cx="5216235" cy="2296494"/>
          </a:xfrm>
          <a:prstGeom prst="rect">
            <a:avLst/>
          </a:prstGeom>
        </p:spPr>
        <p:txBody>
          <a:bodyPr vert="horz" lIns="91440" tIns="45720" rIns="91440" bIns="45720" rtlCol="0">
            <a:normAutofit fontScale="92500" lnSpcReduction="10000"/>
          </a:bodyPr>
          <a:lst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a:lstStyle>
          <a:p>
            <a:pPr marL="45720" indent="0" algn="ctr">
              <a:buFont typeface="Arial" pitchFamily="34" charset="0"/>
              <a:buNone/>
            </a:pPr>
            <a:r>
              <a:rPr lang="fr-CA" b="1" dirty="0">
                <a:highlight>
                  <a:srgbClr val="FF00FF"/>
                </a:highlight>
              </a:rPr>
              <a:t>COMITÉ-CONSEIL</a:t>
            </a:r>
          </a:p>
          <a:p>
            <a:pPr algn="ctr">
              <a:lnSpc>
                <a:spcPct val="120000"/>
              </a:lnSpc>
              <a:spcBef>
                <a:spcPts val="0"/>
              </a:spcBef>
              <a:buFont typeface="Arial" panose="020B0604020202020204" pitchFamily="34" charset="0"/>
              <a:buChar char="•"/>
            </a:pPr>
            <a:r>
              <a:rPr lang="fr-CA" sz="1700" dirty="0"/>
              <a:t>Participe aux rencontres de présentation, mi-étape et fin de projet des participants</a:t>
            </a:r>
          </a:p>
          <a:p>
            <a:pPr algn="ctr">
              <a:lnSpc>
                <a:spcPct val="120000"/>
              </a:lnSpc>
              <a:spcBef>
                <a:spcPts val="0"/>
              </a:spcBef>
              <a:buFont typeface="Arial" panose="020B0604020202020204" pitchFamily="34" charset="0"/>
              <a:buChar char="•"/>
            </a:pPr>
            <a:r>
              <a:rPr lang="fr-CA" sz="1700" dirty="0"/>
              <a:t>Donne des recommandations sur la faisabilité des projets, basées sur son expérience</a:t>
            </a:r>
          </a:p>
          <a:p>
            <a:pPr algn="ctr">
              <a:lnSpc>
                <a:spcPct val="120000"/>
              </a:lnSpc>
              <a:spcBef>
                <a:spcPts val="0"/>
              </a:spcBef>
              <a:buFont typeface="Arial" panose="020B0604020202020204" pitchFamily="34" charset="0"/>
              <a:buChar char="•"/>
            </a:pPr>
            <a:r>
              <a:rPr lang="fr-CA" sz="1700" dirty="0"/>
              <a:t>Donne des conseils, des pistes de développement et fournit éventuellement des contacts pour aider le participant dans ses démarches</a:t>
            </a:r>
          </a:p>
          <a:p>
            <a:pPr algn="ctr">
              <a:lnSpc>
                <a:spcPct val="120000"/>
              </a:lnSpc>
              <a:spcBef>
                <a:spcPts val="0"/>
              </a:spcBef>
              <a:buFont typeface="Arial" panose="020B0604020202020204" pitchFamily="34" charset="0"/>
              <a:buChar char="•"/>
            </a:pPr>
            <a:endParaRPr lang="fr-CA" dirty="0"/>
          </a:p>
        </p:txBody>
      </p:sp>
      <p:sp>
        <p:nvSpPr>
          <p:cNvPr id="11" name="Titre 1">
            <a:extLst>
              <a:ext uri="{FF2B5EF4-FFF2-40B4-BE49-F238E27FC236}">
                <a16:creationId xmlns:a16="http://schemas.microsoft.com/office/drawing/2014/main" id="{64D9F9CD-E149-00C4-AD6F-6771C4AE3CE6}"/>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Rôle des différentes parties</a:t>
            </a:r>
          </a:p>
        </p:txBody>
      </p:sp>
      <p:sp>
        <p:nvSpPr>
          <p:cNvPr id="12" name="Espace réservé du contenu 7">
            <a:extLst>
              <a:ext uri="{FF2B5EF4-FFF2-40B4-BE49-F238E27FC236}">
                <a16:creationId xmlns:a16="http://schemas.microsoft.com/office/drawing/2014/main" id="{6BBB385B-F24D-4BBC-8A2A-FDC80BEC54DC}"/>
              </a:ext>
            </a:extLst>
          </p:cNvPr>
          <p:cNvSpPr txBox="1">
            <a:spLocks/>
          </p:cNvSpPr>
          <p:nvPr/>
        </p:nvSpPr>
        <p:spPr>
          <a:xfrm>
            <a:off x="5996609" y="1308904"/>
            <a:ext cx="6145235" cy="2120096"/>
          </a:xfrm>
          <a:prstGeom prst="rect">
            <a:avLst/>
          </a:prstGeom>
        </p:spPr>
        <p:txBody>
          <a:bodyPr vert="horz" lIns="91440" tIns="45720" rIns="91440" bIns="45720" rtlCol="0">
            <a:noAutofit/>
          </a:bodyPr>
          <a:lstStyle>
            <a:lvl1pPr marL="274320" indent="-228600" algn="l" defTabSz="914400" rtl="0" eaLnBrk="1" latinLnBrk="0" hangingPunct="1">
              <a:lnSpc>
                <a:spcPct val="90000"/>
              </a:lnSpc>
              <a:spcBef>
                <a:spcPts val="1800"/>
              </a:spcBef>
              <a:buClr>
                <a:schemeClr val="accent1">
                  <a:lumMod val="50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lumMod val="50000"/>
                </a:schemeClr>
              </a:buClr>
              <a:buSzPct val="100000"/>
              <a:buFont typeface="Arial" pitchFamily="34" charset="0"/>
              <a:buChar char="▪"/>
              <a:defRPr sz="1600" kern="1200">
                <a:solidFill>
                  <a:schemeClr val="tx1"/>
                </a:solidFill>
                <a:latin typeface="+mn-lt"/>
                <a:ea typeface="+mn-ea"/>
                <a:cs typeface="+mn-cs"/>
              </a:defRPr>
            </a:lvl3pPr>
            <a:lvl4pPr marL="118872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4pPr>
            <a:lvl5pPr marL="14630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5pPr>
            <a:lvl6pPr marL="16916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6pPr>
            <a:lvl7pPr marL="19202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7pPr>
            <a:lvl8pPr marL="21488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8pPr>
            <a:lvl9pPr marL="2377440" indent="-182880" algn="l" defTabSz="914400" rtl="0" eaLnBrk="1" latinLnBrk="0" hangingPunct="1">
              <a:lnSpc>
                <a:spcPct val="90000"/>
              </a:lnSpc>
              <a:spcBef>
                <a:spcPts val="800"/>
              </a:spcBef>
              <a:buClr>
                <a:schemeClr val="accent1">
                  <a:lumMod val="50000"/>
                </a:schemeClr>
              </a:buClr>
              <a:buSzPct val="100000"/>
              <a:buFont typeface="Arial" pitchFamily="34" charset="0"/>
              <a:buChar char="▪"/>
              <a:defRPr sz="1400" kern="1200">
                <a:solidFill>
                  <a:schemeClr val="tx1"/>
                </a:solidFill>
                <a:latin typeface="+mn-lt"/>
                <a:ea typeface="+mn-ea"/>
                <a:cs typeface="+mn-cs"/>
              </a:defRPr>
            </a:lvl9pPr>
          </a:lstStyle>
          <a:p>
            <a:pPr marL="45720" indent="0" algn="ctr">
              <a:buFont typeface="Arial" pitchFamily="34" charset="0"/>
              <a:buNone/>
            </a:pPr>
            <a:r>
              <a:rPr lang="fr-CA" b="1" dirty="0">
                <a:highlight>
                  <a:srgbClr val="FFFF00"/>
                </a:highlight>
              </a:rPr>
              <a:t>COORDONNATRICE</a:t>
            </a:r>
          </a:p>
          <a:p>
            <a:pPr algn="ctr">
              <a:lnSpc>
                <a:spcPct val="120000"/>
              </a:lnSpc>
              <a:spcBef>
                <a:spcPts val="0"/>
              </a:spcBef>
              <a:buFont typeface="Arial" panose="020B0604020202020204" pitchFamily="34" charset="0"/>
              <a:buChar char="•"/>
            </a:pPr>
            <a:r>
              <a:rPr lang="fr-CA" sz="1600" dirty="0"/>
              <a:t>Accompagne le participant durant la préparation et le suivi du projet</a:t>
            </a:r>
          </a:p>
          <a:p>
            <a:pPr algn="ctr">
              <a:lnSpc>
                <a:spcPct val="120000"/>
              </a:lnSpc>
              <a:spcBef>
                <a:spcPts val="0"/>
              </a:spcBef>
              <a:buFont typeface="Arial" panose="020B0604020202020204" pitchFamily="34" charset="0"/>
              <a:buChar char="•"/>
            </a:pPr>
            <a:r>
              <a:rPr lang="fr-CA" sz="1600" dirty="0"/>
              <a:t>Guide le client sur les façons de faire en le laissant faire le travail</a:t>
            </a:r>
          </a:p>
          <a:p>
            <a:pPr algn="ctr">
              <a:lnSpc>
                <a:spcPct val="120000"/>
              </a:lnSpc>
              <a:spcBef>
                <a:spcPts val="0"/>
              </a:spcBef>
              <a:buFont typeface="Arial" panose="020B0604020202020204" pitchFamily="34" charset="0"/>
              <a:buChar char="•"/>
            </a:pPr>
            <a:r>
              <a:rPr lang="fr-CA" sz="1600" dirty="0"/>
              <a:t>Forme le participant à la comptabilité</a:t>
            </a:r>
          </a:p>
          <a:p>
            <a:pPr algn="ctr">
              <a:lnSpc>
                <a:spcPct val="120000"/>
              </a:lnSpc>
              <a:spcBef>
                <a:spcPts val="0"/>
              </a:spcBef>
              <a:buFont typeface="Arial" panose="020B0604020202020204" pitchFamily="34" charset="0"/>
              <a:buChar char="•"/>
            </a:pPr>
            <a:r>
              <a:rPr lang="fr-CA" sz="1600" dirty="0"/>
              <a:t>Informe le participant et le mentor des dates, délais, </a:t>
            </a:r>
            <a:r>
              <a:rPr lang="fr-CA" sz="1600" dirty="0" err="1"/>
              <a:t>pré-requis</a:t>
            </a:r>
            <a:r>
              <a:rPr lang="fr-CA" sz="1600" dirty="0"/>
              <a:t>, possibilités et obligations liées au suivi du projet</a:t>
            </a:r>
          </a:p>
          <a:p>
            <a:pPr algn="ctr">
              <a:lnSpc>
                <a:spcPct val="120000"/>
              </a:lnSpc>
              <a:spcBef>
                <a:spcPts val="0"/>
              </a:spcBef>
              <a:buFont typeface="Arial" panose="020B0604020202020204" pitchFamily="34" charset="0"/>
              <a:buChar char="•"/>
            </a:pPr>
            <a:r>
              <a:rPr lang="fr-CA" sz="1600" dirty="0"/>
              <a:t>S’assure de la conformité et de la complétude des documents et les remets à Services Québec</a:t>
            </a:r>
          </a:p>
          <a:p>
            <a:pPr algn="ctr">
              <a:lnSpc>
                <a:spcPct val="120000"/>
              </a:lnSpc>
              <a:spcBef>
                <a:spcPts val="0"/>
              </a:spcBef>
              <a:buFont typeface="Arial" panose="020B0604020202020204" pitchFamily="34" charset="0"/>
              <a:buChar char="•"/>
            </a:pPr>
            <a:r>
              <a:rPr lang="fr-CA" sz="1600" dirty="0"/>
              <a:t>Gère les comités-conseils</a:t>
            </a:r>
          </a:p>
        </p:txBody>
      </p:sp>
      <p:cxnSp>
        <p:nvCxnSpPr>
          <p:cNvPr id="14" name="Connecteur droit 13">
            <a:extLst>
              <a:ext uri="{FF2B5EF4-FFF2-40B4-BE49-F238E27FC236}">
                <a16:creationId xmlns:a16="http://schemas.microsoft.com/office/drawing/2014/main" id="{FD3FEB96-58EA-F400-CB9F-084CAA51A10F}"/>
              </a:ext>
            </a:extLst>
          </p:cNvPr>
          <p:cNvCxnSpPr/>
          <p:nvPr/>
        </p:nvCxnSpPr>
        <p:spPr>
          <a:xfrm>
            <a:off x="6095999" y="1377387"/>
            <a:ext cx="0" cy="50234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902C9E09-65F0-E8DA-12A4-6605B6436628}"/>
              </a:ext>
            </a:extLst>
          </p:cNvPr>
          <p:cNvCxnSpPr>
            <a:cxnSpLocks/>
          </p:cNvCxnSpPr>
          <p:nvPr/>
        </p:nvCxnSpPr>
        <p:spPr>
          <a:xfrm>
            <a:off x="208344" y="3958543"/>
            <a:ext cx="1184090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6021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500"/>
                                        <p:tgtEl>
                                          <p:spTgt spid="8">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wipe(up)">
                                      <p:cBhvr>
                                        <p:cTn id="11" dur="500"/>
                                        <p:tgtEl>
                                          <p:spTgt spid="8">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wipe(up)">
                                      <p:cBhvr>
                                        <p:cTn id="15" dur="500"/>
                                        <p:tgtEl>
                                          <p:spTgt spid="8">
                                            <p:txEl>
                                              <p:pRg st="2" end="2"/>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wipe(up)">
                                      <p:cBhvr>
                                        <p:cTn id="19" dur="500"/>
                                        <p:tgtEl>
                                          <p:spTgt spid="8">
                                            <p:txEl>
                                              <p:pRg st="3" end="3"/>
                                            </p:tx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Effect transition="in" filter="wipe(up)">
                                      <p:cBhvr>
                                        <p:cTn id="23" dur="500"/>
                                        <p:tgtEl>
                                          <p:spTgt spid="8">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12">
                                            <p:txEl>
                                              <p:pRg st="0" end="0"/>
                                            </p:txEl>
                                          </p:spTgt>
                                        </p:tgtEl>
                                        <p:attrNameLst>
                                          <p:attrName>style.visibility</p:attrName>
                                        </p:attrNameLst>
                                      </p:cBhvr>
                                      <p:to>
                                        <p:strVal val="visible"/>
                                      </p:to>
                                    </p:set>
                                    <p:animEffect transition="in" filter="wipe(up)">
                                      <p:cBhvr>
                                        <p:cTn id="28" dur="500"/>
                                        <p:tgtEl>
                                          <p:spTgt spid="12">
                                            <p:txEl>
                                              <p:pRg st="0" end="0"/>
                                            </p:tx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2">
                                            <p:txEl>
                                              <p:pRg st="1" end="1"/>
                                            </p:txEl>
                                          </p:spTgt>
                                        </p:tgtEl>
                                        <p:attrNameLst>
                                          <p:attrName>style.visibility</p:attrName>
                                        </p:attrNameLst>
                                      </p:cBhvr>
                                      <p:to>
                                        <p:strVal val="visible"/>
                                      </p:to>
                                    </p:set>
                                    <p:animEffect transition="in" filter="wipe(up)">
                                      <p:cBhvr>
                                        <p:cTn id="31" dur="500"/>
                                        <p:tgtEl>
                                          <p:spTgt spid="12">
                                            <p:txEl>
                                              <p:pRg st="1" end="1"/>
                                            </p:txEl>
                                          </p:spTgt>
                                        </p:tgtEl>
                                      </p:cBhvr>
                                    </p:animEffect>
                                  </p:childTnLst>
                                </p:cTn>
                              </p:par>
                            </p:childTnLst>
                          </p:cTn>
                        </p:par>
                        <p:par>
                          <p:cTn id="32" fill="hold">
                            <p:stCondLst>
                              <p:cond delay="500"/>
                            </p:stCondLst>
                            <p:childTnLst>
                              <p:par>
                                <p:cTn id="33" presetID="22" presetClass="entr" presetSubtype="1" fill="hold" grpId="0" nodeType="afterEffect">
                                  <p:stCondLst>
                                    <p:cond delay="0"/>
                                  </p:stCondLst>
                                  <p:childTnLst>
                                    <p:set>
                                      <p:cBhvr>
                                        <p:cTn id="34" dur="1" fill="hold">
                                          <p:stCondLst>
                                            <p:cond delay="0"/>
                                          </p:stCondLst>
                                        </p:cTn>
                                        <p:tgtEl>
                                          <p:spTgt spid="12">
                                            <p:txEl>
                                              <p:pRg st="2" end="2"/>
                                            </p:txEl>
                                          </p:spTgt>
                                        </p:tgtEl>
                                        <p:attrNameLst>
                                          <p:attrName>style.visibility</p:attrName>
                                        </p:attrNameLst>
                                      </p:cBhvr>
                                      <p:to>
                                        <p:strVal val="visible"/>
                                      </p:to>
                                    </p:set>
                                    <p:animEffect transition="in" filter="wipe(up)">
                                      <p:cBhvr>
                                        <p:cTn id="35" dur="500"/>
                                        <p:tgtEl>
                                          <p:spTgt spid="12">
                                            <p:txEl>
                                              <p:pRg st="2" end="2"/>
                                            </p:txEl>
                                          </p:spTgt>
                                        </p:tgtEl>
                                      </p:cBhvr>
                                    </p:animEffect>
                                  </p:childTnLst>
                                </p:cTn>
                              </p:par>
                            </p:childTnLst>
                          </p:cTn>
                        </p:par>
                        <p:par>
                          <p:cTn id="36" fill="hold">
                            <p:stCondLst>
                              <p:cond delay="1000"/>
                            </p:stCondLst>
                            <p:childTnLst>
                              <p:par>
                                <p:cTn id="37" presetID="22" presetClass="entr" presetSubtype="1" fill="hold" grpId="0" nodeType="afterEffect">
                                  <p:stCondLst>
                                    <p:cond delay="0"/>
                                  </p:stCondLst>
                                  <p:childTnLst>
                                    <p:set>
                                      <p:cBhvr>
                                        <p:cTn id="38" dur="1" fill="hold">
                                          <p:stCondLst>
                                            <p:cond delay="0"/>
                                          </p:stCondLst>
                                        </p:cTn>
                                        <p:tgtEl>
                                          <p:spTgt spid="12">
                                            <p:txEl>
                                              <p:pRg st="3" end="3"/>
                                            </p:txEl>
                                          </p:spTgt>
                                        </p:tgtEl>
                                        <p:attrNameLst>
                                          <p:attrName>style.visibility</p:attrName>
                                        </p:attrNameLst>
                                      </p:cBhvr>
                                      <p:to>
                                        <p:strVal val="visible"/>
                                      </p:to>
                                    </p:set>
                                    <p:animEffect transition="in" filter="wipe(up)">
                                      <p:cBhvr>
                                        <p:cTn id="39" dur="500"/>
                                        <p:tgtEl>
                                          <p:spTgt spid="12">
                                            <p:txEl>
                                              <p:pRg st="3" end="3"/>
                                            </p:txEl>
                                          </p:spTgt>
                                        </p:tgtEl>
                                      </p:cBhvr>
                                    </p:animEffect>
                                  </p:childTnLst>
                                </p:cTn>
                              </p:par>
                            </p:childTnLst>
                          </p:cTn>
                        </p:par>
                        <p:par>
                          <p:cTn id="40" fill="hold">
                            <p:stCondLst>
                              <p:cond delay="1500"/>
                            </p:stCondLst>
                            <p:childTnLst>
                              <p:par>
                                <p:cTn id="41" presetID="22" presetClass="entr" presetSubtype="1" fill="hold" grpId="0" nodeType="afterEffect">
                                  <p:stCondLst>
                                    <p:cond delay="0"/>
                                  </p:stCondLst>
                                  <p:childTnLst>
                                    <p:set>
                                      <p:cBhvr>
                                        <p:cTn id="42" dur="1" fill="hold">
                                          <p:stCondLst>
                                            <p:cond delay="0"/>
                                          </p:stCondLst>
                                        </p:cTn>
                                        <p:tgtEl>
                                          <p:spTgt spid="12">
                                            <p:txEl>
                                              <p:pRg st="4" end="4"/>
                                            </p:txEl>
                                          </p:spTgt>
                                        </p:tgtEl>
                                        <p:attrNameLst>
                                          <p:attrName>style.visibility</p:attrName>
                                        </p:attrNameLst>
                                      </p:cBhvr>
                                      <p:to>
                                        <p:strVal val="visible"/>
                                      </p:to>
                                    </p:set>
                                    <p:animEffect transition="in" filter="wipe(up)">
                                      <p:cBhvr>
                                        <p:cTn id="43" dur="500"/>
                                        <p:tgtEl>
                                          <p:spTgt spid="12">
                                            <p:txEl>
                                              <p:pRg st="4" end="4"/>
                                            </p:txEl>
                                          </p:spTgt>
                                        </p:tgtEl>
                                      </p:cBhvr>
                                    </p:animEffect>
                                  </p:childTnLst>
                                </p:cTn>
                              </p:par>
                            </p:childTnLst>
                          </p:cTn>
                        </p:par>
                        <p:par>
                          <p:cTn id="44" fill="hold">
                            <p:stCondLst>
                              <p:cond delay="2000"/>
                            </p:stCondLst>
                            <p:childTnLst>
                              <p:par>
                                <p:cTn id="45" presetID="22" presetClass="entr" presetSubtype="1" fill="hold" grpId="0" nodeType="afterEffect">
                                  <p:stCondLst>
                                    <p:cond delay="0"/>
                                  </p:stCondLst>
                                  <p:childTnLst>
                                    <p:set>
                                      <p:cBhvr>
                                        <p:cTn id="46" dur="1" fill="hold">
                                          <p:stCondLst>
                                            <p:cond delay="0"/>
                                          </p:stCondLst>
                                        </p:cTn>
                                        <p:tgtEl>
                                          <p:spTgt spid="12">
                                            <p:txEl>
                                              <p:pRg st="5" end="5"/>
                                            </p:txEl>
                                          </p:spTgt>
                                        </p:tgtEl>
                                        <p:attrNameLst>
                                          <p:attrName>style.visibility</p:attrName>
                                        </p:attrNameLst>
                                      </p:cBhvr>
                                      <p:to>
                                        <p:strVal val="visible"/>
                                      </p:to>
                                    </p:set>
                                    <p:animEffect transition="in" filter="wipe(up)">
                                      <p:cBhvr>
                                        <p:cTn id="47" dur="500"/>
                                        <p:tgtEl>
                                          <p:spTgt spid="12">
                                            <p:txEl>
                                              <p:pRg st="5" end="5"/>
                                            </p:txEl>
                                          </p:spTgt>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12">
                                            <p:txEl>
                                              <p:pRg st="6" end="6"/>
                                            </p:txEl>
                                          </p:spTgt>
                                        </p:tgtEl>
                                        <p:attrNameLst>
                                          <p:attrName>style.visibility</p:attrName>
                                        </p:attrNameLst>
                                      </p:cBhvr>
                                      <p:to>
                                        <p:strVal val="visible"/>
                                      </p:to>
                                    </p:set>
                                    <p:animEffect transition="in" filter="wipe(up)">
                                      <p:cBhvr>
                                        <p:cTn id="50" dur="500"/>
                                        <p:tgtEl>
                                          <p:spTgt spid="12">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10">
                                            <p:txEl>
                                              <p:pRg st="0" end="0"/>
                                            </p:txEl>
                                          </p:spTgt>
                                        </p:tgtEl>
                                        <p:attrNameLst>
                                          <p:attrName>style.visibility</p:attrName>
                                        </p:attrNameLst>
                                      </p:cBhvr>
                                      <p:to>
                                        <p:strVal val="visible"/>
                                      </p:to>
                                    </p:set>
                                    <p:animEffect transition="in" filter="wipe(up)">
                                      <p:cBhvr>
                                        <p:cTn id="55" dur="1000"/>
                                        <p:tgtEl>
                                          <p:spTgt spid="10">
                                            <p:txEl>
                                              <p:pRg st="0" end="0"/>
                                            </p:txEl>
                                          </p:spTgt>
                                        </p:tgtEl>
                                      </p:cBhvr>
                                    </p:animEffect>
                                  </p:childTnLst>
                                </p:cTn>
                              </p:par>
                            </p:childTnLst>
                          </p:cTn>
                        </p:par>
                        <p:par>
                          <p:cTn id="56" fill="hold">
                            <p:stCondLst>
                              <p:cond delay="1000"/>
                            </p:stCondLst>
                            <p:childTnLst>
                              <p:par>
                                <p:cTn id="57" presetID="22" presetClass="entr" presetSubtype="1" fill="hold" grpId="0" nodeType="afterEffect">
                                  <p:stCondLst>
                                    <p:cond delay="0"/>
                                  </p:stCondLst>
                                  <p:childTnLst>
                                    <p:set>
                                      <p:cBhvr>
                                        <p:cTn id="58" dur="1" fill="hold">
                                          <p:stCondLst>
                                            <p:cond delay="0"/>
                                          </p:stCondLst>
                                        </p:cTn>
                                        <p:tgtEl>
                                          <p:spTgt spid="10">
                                            <p:txEl>
                                              <p:pRg st="1" end="1"/>
                                            </p:txEl>
                                          </p:spTgt>
                                        </p:tgtEl>
                                        <p:attrNameLst>
                                          <p:attrName>style.visibility</p:attrName>
                                        </p:attrNameLst>
                                      </p:cBhvr>
                                      <p:to>
                                        <p:strVal val="visible"/>
                                      </p:to>
                                    </p:set>
                                    <p:animEffect transition="in" filter="wipe(up)">
                                      <p:cBhvr>
                                        <p:cTn id="59" dur="500"/>
                                        <p:tgtEl>
                                          <p:spTgt spid="10">
                                            <p:txEl>
                                              <p:pRg st="1" end="1"/>
                                            </p:txEl>
                                          </p:spTgt>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0">
                                            <p:txEl>
                                              <p:pRg st="2" end="2"/>
                                            </p:txEl>
                                          </p:spTgt>
                                        </p:tgtEl>
                                        <p:attrNameLst>
                                          <p:attrName>style.visibility</p:attrName>
                                        </p:attrNameLst>
                                      </p:cBhvr>
                                      <p:to>
                                        <p:strVal val="visible"/>
                                      </p:to>
                                    </p:set>
                                    <p:animEffect transition="in" filter="wipe(up)">
                                      <p:cBhvr>
                                        <p:cTn id="62" dur="500"/>
                                        <p:tgtEl>
                                          <p:spTgt spid="10">
                                            <p:txEl>
                                              <p:pRg st="2" end="2"/>
                                            </p:txEl>
                                          </p:spTgt>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0">
                                            <p:txEl>
                                              <p:pRg st="3" end="3"/>
                                            </p:txEl>
                                          </p:spTgt>
                                        </p:tgtEl>
                                        <p:attrNameLst>
                                          <p:attrName>style.visibility</p:attrName>
                                        </p:attrNameLst>
                                      </p:cBhvr>
                                      <p:to>
                                        <p:strVal val="visible"/>
                                      </p:to>
                                    </p:set>
                                    <p:animEffect transition="in" filter="wipe(up)">
                                      <p:cBhvr>
                                        <p:cTn id="65" dur="500"/>
                                        <p:tgtEl>
                                          <p:spTgt spid="10">
                                            <p:txEl>
                                              <p:pRg st="3" end="3"/>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grpId="0" nodeType="clickEffect">
                                  <p:stCondLst>
                                    <p:cond delay="0"/>
                                  </p:stCondLst>
                                  <p:childTnLst>
                                    <p:set>
                                      <p:cBhvr>
                                        <p:cTn id="69" dur="1" fill="hold">
                                          <p:stCondLst>
                                            <p:cond delay="0"/>
                                          </p:stCondLst>
                                        </p:cTn>
                                        <p:tgtEl>
                                          <p:spTgt spid="9">
                                            <p:txEl>
                                              <p:pRg st="0" end="0"/>
                                            </p:txEl>
                                          </p:spTgt>
                                        </p:tgtEl>
                                        <p:attrNameLst>
                                          <p:attrName>style.visibility</p:attrName>
                                        </p:attrNameLst>
                                      </p:cBhvr>
                                      <p:to>
                                        <p:strVal val="visible"/>
                                      </p:to>
                                    </p:set>
                                    <p:animEffect transition="in" filter="wipe(up)">
                                      <p:cBhvr>
                                        <p:cTn id="70" dur="500"/>
                                        <p:tgtEl>
                                          <p:spTgt spid="9">
                                            <p:txEl>
                                              <p:pRg st="0" end="0"/>
                                            </p:txEl>
                                          </p:spTgt>
                                        </p:tgtEl>
                                      </p:cBhvr>
                                    </p:animEffect>
                                  </p:childTnLst>
                                </p:cTn>
                              </p:par>
                            </p:childTnLst>
                          </p:cTn>
                        </p:par>
                        <p:par>
                          <p:cTn id="71" fill="hold">
                            <p:stCondLst>
                              <p:cond delay="500"/>
                            </p:stCondLst>
                            <p:childTnLst>
                              <p:par>
                                <p:cTn id="72" presetID="22" presetClass="entr" presetSubtype="1" fill="hold" grpId="0" nodeType="afterEffect">
                                  <p:stCondLst>
                                    <p:cond delay="0"/>
                                  </p:stCondLst>
                                  <p:childTnLst>
                                    <p:set>
                                      <p:cBhvr>
                                        <p:cTn id="73" dur="1" fill="hold">
                                          <p:stCondLst>
                                            <p:cond delay="0"/>
                                          </p:stCondLst>
                                        </p:cTn>
                                        <p:tgtEl>
                                          <p:spTgt spid="9">
                                            <p:txEl>
                                              <p:pRg st="1" end="1"/>
                                            </p:txEl>
                                          </p:spTgt>
                                        </p:tgtEl>
                                        <p:attrNameLst>
                                          <p:attrName>style.visibility</p:attrName>
                                        </p:attrNameLst>
                                      </p:cBhvr>
                                      <p:to>
                                        <p:strVal val="visible"/>
                                      </p:to>
                                    </p:set>
                                    <p:animEffect transition="in" filter="wipe(up)">
                                      <p:cBhvr>
                                        <p:cTn id="74" dur="500"/>
                                        <p:tgtEl>
                                          <p:spTgt spid="9">
                                            <p:txEl>
                                              <p:pRg st="1" end="1"/>
                                            </p:txEl>
                                          </p:spTgt>
                                        </p:tgtEl>
                                      </p:cBhvr>
                                    </p:animEffect>
                                  </p:childTnLst>
                                </p:cTn>
                              </p:par>
                            </p:childTnLst>
                          </p:cTn>
                        </p:par>
                        <p:par>
                          <p:cTn id="75" fill="hold">
                            <p:stCondLst>
                              <p:cond delay="1000"/>
                            </p:stCondLst>
                            <p:childTnLst>
                              <p:par>
                                <p:cTn id="76" presetID="22" presetClass="entr" presetSubtype="1" fill="hold" grpId="0" nodeType="afterEffect">
                                  <p:stCondLst>
                                    <p:cond delay="0"/>
                                  </p:stCondLst>
                                  <p:childTnLst>
                                    <p:set>
                                      <p:cBhvr>
                                        <p:cTn id="77" dur="1" fill="hold">
                                          <p:stCondLst>
                                            <p:cond delay="0"/>
                                          </p:stCondLst>
                                        </p:cTn>
                                        <p:tgtEl>
                                          <p:spTgt spid="9">
                                            <p:txEl>
                                              <p:pRg st="2" end="2"/>
                                            </p:txEl>
                                          </p:spTgt>
                                        </p:tgtEl>
                                        <p:attrNameLst>
                                          <p:attrName>style.visibility</p:attrName>
                                        </p:attrNameLst>
                                      </p:cBhvr>
                                      <p:to>
                                        <p:strVal val="visible"/>
                                      </p:to>
                                    </p:set>
                                    <p:animEffect transition="in" filter="wipe(up)">
                                      <p:cBhvr>
                                        <p:cTn id="78" dur="500"/>
                                        <p:tgtEl>
                                          <p:spTgt spid="9">
                                            <p:txEl>
                                              <p:pRg st="2" end="2"/>
                                            </p:txEl>
                                          </p:spTgt>
                                        </p:tgtEl>
                                      </p:cBhvr>
                                    </p:animEffect>
                                  </p:childTnLst>
                                </p:cTn>
                              </p:par>
                            </p:childTnLst>
                          </p:cTn>
                        </p:par>
                        <p:par>
                          <p:cTn id="79" fill="hold">
                            <p:stCondLst>
                              <p:cond delay="1500"/>
                            </p:stCondLst>
                            <p:childTnLst>
                              <p:par>
                                <p:cTn id="80" presetID="22" presetClass="entr" presetSubtype="1" fill="hold" grpId="0" nodeType="afterEffect">
                                  <p:stCondLst>
                                    <p:cond delay="0"/>
                                  </p:stCondLst>
                                  <p:childTnLst>
                                    <p:set>
                                      <p:cBhvr>
                                        <p:cTn id="81" dur="1" fill="hold">
                                          <p:stCondLst>
                                            <p:cond delay="0"/>
                                          </p:stCondLst>
                                        </p:cTn>
                                        <p:tgtEl>
                                          <p:spTgt spid="9">
                                            <p:txEl>
                                              <p:pRg st="3" end="3"/>
                                            </p:txEl>
                                          </p:spTgt>
                                        </p:tgtEl>
                                        <p:attrNameLst>
                                          <p:attrName>style.visibility</p:attrName>
                                        </p:attrNameLst>
                                      </p:cBhvr>
                                      <p:to>
                                        <p:strVal val="visible"/>
                                      </p:to>
                                    </p:set>
                                    <p:animEffect transition="in" filter="wipe(up)">
                                      <p:cBhvr>
                                        <p:cTn id="8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allAtOnce"/>
      <p:bldP spid="9" grpId="0" uiExpand="1" build="allAtOnce"/>
      <p:bldP spid="10" grpId="0" uiExpand="1" build="allAtOnce"/>
      <p:bldP spid="12" grpId="0" uiExpand="1"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5CF6C-4861-B056-9C52-FE186BE3C64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633F23B6-459C-B0D4-2C03-C05AE048D62D}"/>
              </a:ext>
            </a:extLst>
          </p:cNvPr>
          <p:cNvSpPr>
            <a:spLocks noGrp="1"/>
          </p:cNvSpPr>
          <p:nvPr>
            <p:ph type="ctrTitle"/>
          </p:nvPr>
        </p:nvSpPr>
        <p:spPr>
          <a:xfrm>
            <a:off x="838200" y="1811004"/>
            <a:ext cx="10515600" cy="2240280"/>
          </a:xfrm>
        </p:spPr>
        <p:txBody>
          <a:bodyPr rtlCol="0"/>
          <a:lstStyle/>
          <a:p>
            <a:pPr rtl="0"/>
            <a:r>
              <a:rPr lang="fr-FR" dirty="0"/>
              <a:t>Préparation du projet </a:t>
            </a:r>
            <a:br>
              <a:rPr lang="fr-FR" dirty="0"/>
            </a:br>
            <a:r>
              <a:rPr lang="fr-FR" dirty="0"/>
              <a:t>pour le comité-conseil</a:t>
            </a:r>
          </a:p>
        </p:txBody>
      </p:sp>
    </p:spTree>
    <p:extLst>
      <p:ext uri="{BB962C8B-B14F-4D97-AF65-F5344CB8AC3E}">
        <p14:creationId xmlns:p14="http://schemas.microsoft.com/office/powerpoint/2010/main" val="2947647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B3217-C589-92B0-8009-BA785A5E6E0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C9CDB74-AC43-4127-C642-F2F18DFC4937}"/>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Rétro-planification</a:t>
            </a:r>
          </a:p>
        </p:txBody>
      </p:sp>
      <p:sp>
        <p:nvSpPr>
          <p:cNvPr id="4" name="ZoneTexte 3">
            <a:extLst>
              <a:ext uri="{FF2B5EF4-FFF2-40B4-BE49-F238E27FC236}">
                <a16:creationId xmlns:a16="http://schemas.microsoft.com/office/drawing/2014/main" id="{7A859B2B-CB1E-7FAB-A215-BC95B40DD9B4}"/>
              </a:ext>
            </a:extLst>
          </p:cNvPr>
          <p:cNvSpPr txBox="1"/>
          <p:nvPr/>
        </p:nvSpPr>
        <p:spPr>
          <a:xfrm>
            <a:off x="3814291" y="1359560"/>
            <a:ext cx="4075139" cy="461665"/>
          </a:xfrm>
          <a:prstGeom prst="rect">
            <a:avLst/>
          </a:prstGeom>
          <a:noFill/>
        </p:spPr>
        <p:txBody>
          <a:bodyPr wrap="square" rtlCol="0">
            <a:spAutoFit/>
          </a:bodyPr>
          <a:lstStyle/>
          <a:p>
            <a:pPr algn="ctr"/>
            <a:r>
              <a:rPr lang="fr-CA" sz="2400" b="1" cap="small" dirty="0">
                <a:solidFill>
                  <a:schemeClr val="accent1">
                    <a:lumMod val="75000"/>
                  </a:schemeClr>
                </a:solidFill>
              </a:rPr>
              <a:t>Présentations de projets</a:t>
            </a:r>
          </a:p>
        </p:txBody>
      </p:sp>
      <p:sp>
        <p:nvSpPr>
          <p:cNvPr id="5" name="ZoneTexte 4">
            <a:extLst>
              <a:ext uri="{FF2B5EF4-FFF2-40B4-BE49-F238E27FC236}">
                <a16:creationId xmlns:a16="http://schemas.microsoft.com/office/drawing/2014/main" id="{4F97BD45-C56F-E5A7-A18B-5609CD4593B7}"/>
              </a:ext>
            </a:extLst>
          </p:cNvPr>
          <p:cNvSpPr txBox="1"/>
          <p:nvPr/>
        </p:nvSpPr>
        <p:spPr>
          <a:xfrm>
            <a:off x="4075257" y="5776506"/>
            <a:ext cx="4075139" cy="461665"/>
          </a:xfrm>
          <a:prstGeom prst="rect">
            <a:avLst/>
          </a:prstGeom>
          <a:noFill/>
        </p:spPr>
        <p:txBody>
          <a:bodyPr wrap="square" rtlCol="0">
            <a:spAutoFit/>
          </a:bodyPr>
          <a:lstStyle/>
          <a:p>
            <a:pPr algn="ctr"/>
            <a:r>
              <a:rPr lang="fr-CA" sz="2400" b="1" cap="small" dirty="0">
                <a:solidFill>
                  <a:schemeClr val="accent1">
                    <a:lumMod val="75000"/>
                  </a:schemeClr>
                </a:solidFill>
              </a:rPr>
              <a:t>Rapports d’étape et bilan final</a:t>
            </a:r>
          </a:p>
        </p:txBody>
      </p:sp>
      <p:grpSp>
        <p:nvGrpSpPr>
          <p:cNvPr id="29" name="Groupe 28">
            <a:extLst>
              <a:ext uri="{FF2B5EF4-FFF2-40B4-BE49-F238E27FC236}">
                <a16:creationId xmlns:a16="http://schemas.microsoft.com/office/drawing/2014/main" id="{F9DE777F-EBC1-45E9-AE76-E2861EF5EEC8}"/>
              </a:ext>
            </a:extLst>
          </p:cNvPr>
          <p:cNvGrpSpPr/>
          <p:nvPr/>
        </p:nvGrpSpPr>
        <p:grpSpPr>
          <a:xfrm>
            <a:off x="8011704" y="4020204"/>
            <a:ext cx="499240" cy="677918"/>
            <a:chOff x="8011704" y="4020204"/>
            <a:chExt cx="499240" cy="677918"/>
          </a:xfrm>
        </p:grpSpPr>
        <p:cxnSp>
          <p:nvCxnSpPr>
            <p:cNvPr id="9" name="Connecteur droit 8">
              <a:extLst>
                <a:ext uri="{FF2B5EF4-FFF2-40B4-BE49-F238E27FC236}">
                  <a16:creationId xmlns:a16="http://schemas.microsoft.com/office/drawing/2014/main" id="{A935B56A-526B-9DB6-A239-63D587704B6C}"/>
                </a:ext>
              </a:extLst>
            </p:cNvPr>
            <p:cNvCxnSpPr/>
            <p:nvPr/>
          </p:nvCxnSpPr>
          <p:spPr>
            <a:xfrm flipV="1">
              <a:off x="8266385" y="4020204"/>
              <a:ext cx="0" cy="223372"/>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ZoneTexte 12">
              <a:extLst>
                <a:ext uri="{FF2B5EF4-FFF2-40B4-BE49-F238E27FC236}">
                  <a16:creationId xmlns:a16="http://schemas.microsoft.com/office/drawing/2014/main" id="{86AED0B2-20CE-39F0-DB06-1DE6AB66DB6C}"/>
                </a:ext>
              </a:extLst>
            </p:cNvPr>
            <p:cNvSpPr txBox="1"/>
            <p:nvPr/>
          </p:nvSpPr>
          <p:spPr>
            <a:xfrm>
              <a:off x="8011704" y="4328790"/>
              <a:ext cx="499240" cy="369332"/>
            </a:xfrm>
            <a:prstGeom prst="rect">
              <a:avLst/>
            </a:prstGeom>
            <a:noFill/>
          </p:spPr>
          <p:txBody>
            <a:bodyPr wrap="square" rtlCol="0">
              <a:spAutoFit/>
            </a:bodyPr>
            <a:lstStyle/>
            <a:p>
              <a:pPr algn="ctr"/>
              <a:r>
                <a:rPr lang="fr-CA" dirty="0"/>
                <a:t>J-7</a:t>
              </a:r>
            </a:p>
          </p:txBody>
        </p:sp>
      </p:grpSp>
      <p:grpSp>
        <p:nvGrpSpPr>
          <p:cNvPr id="30" name="Groupe 29">
            <a:extLst>
              <a:ext uri="{FF2B5EF4-FFF2-40B4-BE49-F238E27FC236}">
                <a16:creationId xmlns:a16="http://schemas.microsoft.com/office/drawing/2014/main" id="{C855B0ED-EDFC-E672-DE37-782E55DC34D7}"/>
              </a:ext>
            </a:extLst>
          </p:cNvPr>
          <p:cNvGrpSpPr/>
          <p:nvPr/>
        </p:nvGrpSpPr>
        <p:grpSpPr>
          <a:xfrm>
            <a:off x="5851023" y="4017949"/>
            <a:ext cx="611103" cy="714651"/>
            <a:chOff x="6263448" y="4020204"/>
            <a:chExt cx="611103" cy="714651"/>
          </a:xfrm>
        </p:grpSpPr>
        <p:cxnSp>
          <p:nvCxnSpPr>
            <p:cNvPr id="11" name="Connecteur droit 10">
              <a:extLst>
                <a:ext uri="{FF2B5EF4-FFF2-40B4-BE49-F238E27FC236}">
                  <a16:creationId xmlns:a16="http://schemas.microsoft.com/office/drawing/2014/main" id="{8507BBE3-4DDA-EC67-B509-A03E01BD0704}"/>
                </a:ext>
              </a:extLst>
            </p:cNvPr>
            <p:cNvCxnSpPr/>
            <p:nvPr/>
          </p:nvCxnSpPr>
          <p:spPr>
            <a:xfrm flipV="1">
              <a:off x="6551726" y="4020204"/>
              <a:ext cx="0" cy="223372"/>
            </a:xfrm>
            <a:prstGeom prst="line">
              <a:avLst/>
            </a:prstGeom>
            <a:ln w="44450"/>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C13B99DA-ADED-3776-8F92-8944D9E37027}"/>
                </a:ext>
              </a:extLst>
            </p:cNvPr>
            <p:cNvSpPr txBox="1"/>
            <p:nvPr/>
          </p:nvSpPr>
          <p:spPr>
            <a:xfrm>
              <a:off x="6263448" y="4365523"/>
              <a:ext cx="611103" cy="369332"/>
            </a:xfrm>
            <a:prstGeom prst="rect">
              <a:avLst/>
            </a:prstGeom>
            <a:noFill/>
          </p:spPr>
          <p:txBody>
            <a:bodyPr wrap="square" rtlCol="0">
              <a:spAutoFit/>
            </a:bodyPr>
            <a:lstStyle/>
            <a:p>
              <a:pPr algn="ctr"/>
              <a:r>
                <a:rPr lang="fr-CA" dirty="0"/>
                <a:t>J-14</a:t>
              </a:r>
            </a:p>
          </p:txBody>
        </p:sp>
      </p:grpSp>
      <p:grpSp>
        <p:nvGrpSpPr>
          <p:cNvPr id="17" name="Groupe 16">
            <a:extLst>
              <a:ext uri="{FF2B5EF4-FFF2-40B4-BE49-F238E27FC236}">
                <a16:creationId xmlns:a16="http://schemas.microsoft.com/office/drawing/2014/main" id="{527FC4FA-C00C-FA8D-2445-089FA1E0E0B5}"/>
              </a:ext>
            </a:extLst>
          </p:cNvPr>
          <p:cNvGrpSpPr/>
          <p:nvPr/>
        </p:nvGrpSpPr>
        <p:grpSpPr>
          <a:xfrm>
            <a:off x="7648165" y="3217299"/>
            <a:ext cx="630430" cy="600609"/>
            <a:chOff x="7648165" y="3217299"/>
            <a:chExt cx="630430" cy="600609"/>
          </a:xfrm>
        </p:grpSpPr>
        <p:cxnSp>
          <p:nvCxnSpPr>
            <p:cNvPr id="7" name="Connecteur droit 6">
              <a:extLst>
                <a:ext uri="{FF2B5EF4-FFF2-40B4-BE49-F238E27FC236}">
                  <a16:creationId xmlns:a16="http://schemas.microsoft.com/office/drawing/2014/main" id="{543928DB-6826-2ABC-8C80-2C215899AC30}"/>
                </a:ext>
              </a:extLst>
            </p:cNvPr>
            <p:cNvCxnSpPr/>
            <p:nvPr/>
          </p:nvCxnSpPr>
          <p:spPr>
            <a:xfrm flipV="1">
              <a:off x="7951077" y="3594536"/>
              <a:ext cx="0" cy="223372"/>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16569948-A43E-9AF0-244C-27C6998B0DFB}"/>
                </a:ext>
              </a:extLst>
            </p:cNvPr>
            <p:cNvSpPr txBox="1"/>
            <p:nvPr/>
          </p:nvSpPr>
          <p:spPr>
            <a:xfrm>
              <a:off x="7648165" y="3217299"/>
              <a:ext cx="630430" cy="369332"/>
            </a:xfrm>
            <a:prstGeom prst="rect">
              <a:avLst/>
            </a:prstGeom>
            <a:noFill/>
          </p:spPr>
          <p:txBody>
            <a:bodyPr wrap="square" rtlCol="0">
              <a:spAutoFit/>
            </a:bodyPr>
            <a:lstStyle/>
            <a:p>
              <a:pPr algn="ctr"/>
              <a:r>
                <a:rPr lang="fr-CA" dirty="0"/>
                <a:t>J-10</a:t>
              </a:r>
            </a:p>
          </p:txBody>
        </p:sp>
      </p:grpSp>
      <p:grpSp>
        <p:nvGrpSpPr>
          <p:cNvPr id="27" name="Groupe 26">
            <a:extLst>
              <a:ext uri="{FF2B5EF4-FFF2-40B4-BE49-F238E27FC236}">
                <a16:creationId xmlns:a16="http://schemas.microsoft.com/office/drawing/2014/main" id="{F9317AD5-0E41-3F44-6ADF-07E4424B9E5F}"/>
              </a:ext>
            </a:extLst>
          </p:cNvPr>
          <p:cNvGrpSpPr/>
          <p:nvPr/>
        </p:nvGrpSpPr>
        <p:grpSpPr>
          <a:xfrm>
            <a:off x="4143431" y="3197024"/>
            <a:ext cx="560411" cy="628237"/>
            <a:chOff x="4792500" y="3206395"/>
            <a:chExt cx="560411" cy="628237"/>
          </a:xfrm>
        </p:grpSpPr>
        <p:cxnSp>
          <p:nvCxnSpPr>
            <p:cNvPr id="10" name="Connecteur droit 9">
              <a:extLst>
                <a:ext uri="{FF2B5EF4-FFF2-40B4-BE49-F238E27FC236}">
                  <a16:creationId xmlns:a16="http://schemas.microsoft.com/office/drawing/2014/main" id="{5C302D80-2C2E-4AED-B16F-B4C483E48507}"/>
                </a:ext>
              </a:extLst>
            </p:cNvPr>
            <p:cNvCxnSpPr/>
            <p:nvPr/>
          </p:nvCxnSpPr>
          <p:spPr>
            <a:xfrm flipV="1">
              <a:off x="5072706" y="3611260"/>
              <a:ext cx="0" cy="223372"/>
            </a:xfrm>
            <a:prstGeom prst="line">
              <a:avLst/>
            </a:prstGeom>
            <a:ln w="44450"/>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2FCA7651-4F67-65A9-279D-61E962DEA4DB}"/>
                </a:ext>
              </a:extLst>
            </p:cNvPr>
            <p:cNvSpPr txBox="1"/>
            <p:nvPr/>
          </p:nvSpPr>
          <p:spPr>
            <a:xfrm>
              <a:off x="4792500" y="3206395"/>
              <a:ext cx="560411" cy="369332"/>
            </a:xfrm>
            <a:prstGeom prst="rect">
              <a:avLst/>
            </a:prstGeom>
            <a:noFill/>
          </p:spPr>
          <p:txBody>
            <a:bodyPr wrap="square" rtlCol="0">
              <a:spAutoFit/>
            </a:bodyPr>
            <a:lstStyle/>
            <a:p>
              <a:pPr algn="ctr"/>
              <a:r>
                <a:rPr lang="fr-CA" dirty="0"/>
                <a:t>J-20</a:t>
              </a:r>
            </a:p>
          </p:txBody>
        </p:sp>
      </p:grpSp>
      <p:grpSp>
        <p:nvGrpSpPr>
          <p:cNvPr id="28" name="Groupe 27">
            <a:extLst>
              <a:ext uri="{FF2B5EF4-FFF2-40B4-BE49-F238E27FC236}">
                <a16:creationId xmlns:a16="http://schemas.microsoft.com/office/drawing/2014/main" id="{4164D08C-AC94-1A35-7DCF-B87D03ED5D76}"/>
              </a:ext>
            </a:extLst>
          </p:cNvPr>
          <p:cNvGrpSpPr/>
          <p:nvPr/>
        </p:nvGrpSpPr>
        <p:grpSpPr>
          <a:xfrm>
            <a:off x="5851023" y="3207977"/>
            <a:ext cx="560411" cy="609254"/>
            <a:chOff x="3030966" y="3210205"/>
            <a:chExt cx="560411" cy="609254"/>
          </a:xfrm>
        </p:grpSpPr>
        <p:cxnSp>
          <p:nvCxnSpPr>
            <p:cNvPr id="12" name="Connecteur droit 11">
              <a:extLst>
                <a:ext uri="{FF2B5EF4-FFF2-40B4-BE49-F238E27FC236}">
                  <a16:creationId xmlns:a16="http://schemas.microsoft.com/office/drawing/2014/main" id="{68DBCB61-55D9-43BE-6007-ACD6C26D644D}"/>
                </a:ext>
              </a:extLst>
            </p:cNvPr>
            <p:cNvCxnSpPr/>
            <p:nvPr/>
          </p:nvCxnSpPr>
          <p:spPr>
            <a:xfrm flipV="1">
              <a:off x="3303669" y="3596087"/>
              <a:ext cx="0" cy="223372"/>
            </a:xfrm>
            <a:prstGeom prst="line">
              <a:avLst/>
            </a:prstGeom>
            <a:ln w="44450"/>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6A87754C-05B4-347F-36FC-0E644710D0B7}"/>
                </a:ext>
              </a:extLst>
            </p:cNvPr>
            <p:cNvSpPr txBox="1"/>
            <p:nvPr/>
          </p:nvSpPr>
          <p:spPr>
            <a:xfrm>
              <a:off x="3030966" y="3210205"/>
              <a:ext cx="560411" cy="369332"/>
            </a:xfrm>
            <a:prstGeom prst="rect">
              <a:avLst/>
            </a:prstGeom>
            <a:noFill/>
          </p:spPr>
          <p:txBody>
            <a:bodyPr wrap="square" rtlCol="0">
              <a:spAutoFit/>
            </a:bodyPr>
            <a:lstStyle/>
            <a:p>
              <a:pPr algn="ctr"/>
              <a:r>
                <a:rPr lang="fr-CA" dirty="0"/>
                <a:t>J-14</a:t>
              </a:r>
            </a:p>
          </p:txBody>
        </p:sp>
      </p:grpSp>
      <p:sp>
        <p:nvSpPr>
          <p:cNvPr id="19" name="ZoneTexte 18">
            <a:extLst>
              <a:ext uri="{FF2B5EF4-FFF2-40B4-BE49-F238E27FC236}">
                <a16:creationId xmlns:a16="http://schemas.microsoft.com/office/drawing/2014/main" id="{CA05375E-79FE-330F-4459-F2D94B526DA9}"/>
              </a:ext>
            </a:extLst>
          </p:cNvPr>
          <p:cNvSpPr txBox="1"/>
          <p:nvPr/>
        </p:nvSpPr>
        <p:spPr>
          <a:xfrm>
            <a:off x="7318061" y="4662025"/>
            <a:ext cx="2151799" cy="954107"/>
          </a:xfrm>
          <a:prstGeom prst="rect">
            <a:avLst/>
          </a:prstGeom>
          <a:noFill/>
        </p:spPr>
        <p:txBody>
          <a:bodyPr wrap="square" rtlCol="0">
            <a:spAutoFit/>
          </a:bodyPr>
          <a:lstStyle/>
          <a:p>
            <a:pPr algn="ctr"/>
            <a:r>
              <a:rPr lang="fr-CA" sz="1400" dirty="0"/>
              <a:t>Date limite d’envoi des documents complets et conformes par DS au CC et à SQ</a:t>
            </a:r>
          </a:p>
        </p:txBody>
      </p:sp>
      <p:sp>
        <p:nvSpPr>
          <p:cNvPr id="20" name="ZoneTexte 19">
            <a:extLst>
              <a:ext uri="{FF2B5EF4-FFF2-40B4-BE49-F238E27FC236}">
                <a16:creationId xmlns:a16="http://schemas.microsoft.com/office/drawing/2014/main" id="{ED21953C-DF58-22D6-6B1A-BC26FF60D273}"/>
              </a:ext>
            </a:extLst>
          </p:cNvPr>
          <p:cNvSpPr txBox="1"/>
          <p:nvPr/>
        </p:nvSpPr>
        <p:spPr>
          <a:xfrm>
            <a:off x="6652729" y="2405062"/>
            <a:ext cx="2596695" cy="738664"/>
          </a:xfrm>
          <a:prstGeom prst="rect">
            <a:avLst/>
          </a:prstGeom>
          <a:noFill/>
        </p:spPr>
        <p:txBody>
          <a:bodyPr wrap="square" rtlCol="0">
            <a:spAutoFit/>
          </a:bodyPr>
          <a:lstStyle/>
          <a:p>
            <a:pPr algn="ctr"/>
            <a:r>
              <a:rPr lang="fr-CA" sz="1400" dirty="0"/>
              <a:t>Date limite d’envoi des documents complets et conformes par DS au CC et à SQ</a:t>
            </a:r>
          </a:p>
        </p:txBody>
      </p:sp>
      <p:sp>
        <p:nvSpPr>
          <p:cNvPr id="21" name="ZoneTexte 20">
            <a:extLst>
              <a:ext uri="{FF2B5EF4-FFF2-40B4-BE49-F238E27FC236}">
                <a16:creationId xmlns:a16="http://schemas.microsoft.com/office/drawing/2014/main" id="{A7ADFF38-A76F-5F11-70FA-5EC5525BB04E}"/>
              </a:ext>
            </a:extLst>
          </p:cNvPr>
          <p:cNvSpPr txBox="1"/>
          <p:nvPr/>
        </p:nvSpPr>
        <p:spPr>
          <a:xfrm>
            <a:off x="3647734" y="2329417"/>
            <a:ext cx="1490138" cy="954107"/>
          </a:xfrm>
          <a:prstGeom prst="rect">
            <a:avLst/>
          </a:prstGeom>
          <a:noFill/>
        </p:spPr>
        <p:txBody>
          <a:bodyPr wrap="square" rtlCol="0">
            <a:spAutoFit/>
          </a:bodyPr>
          <a:lstStyle/>
          <a:p>
            <a:pPr algn="ctr"/>
            <a:r>
              <a:rPr lang="fr-CA" sz="1400" dirty="0"/>
              <a:t>Date limite de réception des documents par DS</a:t>
            </a:r>
          </a:p>
        </p:txBody>
      </p:sp>
      <p:sp>
        <p:nvSpPr>
          <p:cNvPr id="22" name="ZoneTexte 21">
            <a:extLst>
              <a:ext uri="{FF2B5EF4-FFF2-40B4-BE49-F238E27FC236}">
                <a16:creationId xmlns:a16="http://schemas.microsoft.com/office/drawing/2014/main" id="{9EF2C5A3-73CA-E002-86E2-7E04CBC9888C}"/>
              </a:ext>
            </a:extLst>
          </p:cNvPr>
          <p:cNvSpPr txBox="1"/>
          <p:nvPr/>
        </p:nvSpPr>
        <p:spPr>
          <a:xfrm>
            <a:off x="5429676" y="4686481"/>
            <a:ext cx="1490138" cy="954107"/>
          </a:xfrm>
          <a:prstGeom prst="rect">
            <a:avLst/>
          </a:prstGeom>
          <a:noFill/>
        </p:spPr>
        <p:txBody>
          <a:bodyPr wrap="square" rtlCol="0">
            <a:spAutoFit/>
          </a:bodyPr>
          <a:lstStyle/>
          <a:p>
            <a:pPr algn="ctr"/>
            <a:r>
              <a:rPr lang="fr-CA" sz="1400" dirty="0"/>
              <a:t>Date limite de réception des documents par DS</a:t>
            </a:r>
          </a:p>
        </p:txBody>
      </p:sp>
      <p:sp>
        <p:nvSpPr>
          <p:cNvPr id="23" name="ZoneTexte 22">
            <a:extLst>
              <a:ext uri="{FF2B5EF4-FFF2-40B4-BE49-F238E27FC236}">
                <a16:creationId xmlns:a16="http://schemas.microsoft.com/office/drawing/2014/main" id="{BD53DFC6-F835-6859-2A8F-2EAE2B1A1D91}"/>
              </a:ext>
            </a:extLst>
          </p:cNvPr>
          <p:cNvSpPr txBox="1"/>
          <p:nvPr/>
        </p:nvSpPr>
        <p:spPr>
          <a:xfrm>
            <a:off x="5475263" y="2319940"/>
            <a:ext cx="1490138" cy="954107"/>
          </a:xfrm>
          <a:prstGeom prst="rect">
            <a:avLst/>
          </a:prstGeom>
          <a:noFill/>
        </p:spPr>
        <p:txBody>
          <a:bodyPr wrap="square" rtlCol="0">
            <a:spAutoFit/>
          </a:bodyPr>
          <a:lstStyle/>
          <a:p>
            <a:pPr algn="ctr"/>
            <a:r>
              <a:rPr lang="fr-CA" sz="1400" dirty="0"/>
              <a:t>Confirmer la validité de la soumission d’assurance</a:t>
            </a:r>
          </a:p>
        </p:txBody>
      </p:sp>
      <p:grpSp>
        <p:nvGrpSpPr>
          <p:cNvPr id="6" name="Groupe 5">
            <a:extLst>
              <a:ext uri="{FF2B5EF4-FFF2-40B4-BE49-F238E27FC236}">
                <a16:creationId xmlns:a16="http://schemas.microsoft.com/office/drawing/2014/main" id="{DBC43989-2C7E-DEE4-6B04-CE160E3D5489}"/>
              </a:ext>
            </a:extLst>
          </p:cNvPr>
          <p:cNvGrpSpPr/>
          <p:nvPr/>
        </p:nvGrpSpPr>
        <p:grpSpPr>
          <a:xfrm>
            <a:off x="529112" y="3442193"/>
            <a:ext cx="11557785" cy="923330"/>
            <a:chOff x="529112" y="3442193"/>
            <a:chExt cx="11557785" cy="923330"/>
          </a:xfrm>
        </p:grpSpPr>
        <p:sp>
          <p:nvSpPr>
            <p:cNvPr id="8" name="Flèche : droite 7">
              <a:extLst>
                <a:ext uri="{FF2B5EF4-FFF2-40B4-BE49-F238E27FC236}">
                  <a16:creationId xmlns:a16="http://schemas.microsoft.com/office/drawing/2014/main" id="{914E8BF1-8029-7330-7994-8D88B5F50957}"/>
                </a:ext>
              </a:extLst>
            </p:cNvPr>
            <p:cNvSpPr/>
            <p:nvPr/>
          </p:nvSpPr>
          <p:spPr>
            <a:xfrm>
              <a:off x="988827" y="3741683"/>
              <a:ext cx="9059063" cy="346841"/>
            </a:xfrm>
            <a:prstGeom prst="rightArrow">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 name="ZoneTexte 2">
              <a:extLst>
                <a:ext uri="{FF2B5EF4-FFF2-40B4-BE49-F238E27FC236}">
                  <a16:creationId xmlns:a16="http://schemas.microsoft.com/office/drawing/2014/main" id="{1E5102C9-9501-A23B-BCD5-DABA431F77A1}"/>
                </a:ext>
              </a:extLst>
            </p:cNvPr>
            <p:cNvSpPr txBox="1"/>
            <p:nvPr/>
          </p:nvSpPr>
          <p:spPr>
            <a:xfrm>
              <a:off x="10163503" y="3442193"/>
              <a:ext cx="1923394" cy="923330"/>
            </a:xfrm>
            <a:prstGeom prst="rect">
              <a:avLst/>
            </a:prstGeom>
            <a:noFill/>
          </p:spPr>
          <p:txBody>
            <a:bodyPr wrap="square" rtlCol="0">
              <a:spAutoFit/>
            </a:bodyPr>
            <a:lstStyle/>
            <a:p>
              <a:pPr algn="ctr"/>
              <a:r>
                <a:rPr lang="fr-CA" dirty="0"/>
                <a:t>Jour J</a:t>
              </a:r>
            </a:p>
            <a:p>
              <a:pPr algn="ctr"/>
              <a:r>
                <a:rPr lang="fr-CA" dirty="0"/>
                <a:t>Présentation au comité-conseil</a:t>
              </a:r>
            </a:p>
          </p:txBody>
        </p:sp>
        <p:sp>
          <p:nvSpPr>
            <p:cNvPr id="24" name="ZoneTexte 23">
              <a:extLst>
                <a:ext uri="{FF2B5EF4-FFF2-40B4-BE49-F238E27FC236}">
                  <a16:creationId xmlns:a16="http://schemas.microsoft.com/office/drawing/2014/main" id="{AE3D3034-B639-55D8-D060-1CDDFE703101}"/>
                </a:ext>
              </a:extLst>
            </p:cNvPr>
            <p:cNvSpPr txBox="1"/>
            <p:nvPr/>
          </p:nvSpPr>
          <p:spPr>
            <a:xfrm>
              <a:off x="529112" y="3748594"/>
              <a:ext cx="677745" cy="369332"/>
            </a:xfrm>
            <a:prstGeom prst="rect">
              <a:avLst/>
            </a:prstGeom>
            <a:noFill/>
          </p:spPr>
          <p:txBody>
            <a:bodyPr wrap="square" rtlCol="0">
              <a:spAutoFit/>
            </a:bodyPr>
            <a:lstStyle/>
            <a:p>
              <a:r>
                <a:rPr lang="fr-CA" dirty="0"/>
                <a:t>……</a:t>
              </a:r>
            </a:p>
          </p:txBody>
        </p:sp>
      </p:grpSp>
      <p:sp>
        <p:nvSpPr>
          <p:cNvPr id="25" name="ZoneTexte 24">
            <a:extLst>
              <a:ext uri="{FF2B5EF4-FFF2-40B4-BE49-F238E27FC236}">
                <a16:creationId xmlns:a16="http://schemas.microsoft.com/office/drawing/2014/main" id="{89D3AE69-952F-109A-735A-632AF7438A23}"/>
              </a:ext>
            </a:extLst>
          </p:cNvPr>
          <p:cNvSpPr txBox="1"/>
          <p:nvPr/>
        </p:nvSpPr>
        <p:spPr>
          <a:xfrm>
            <a:off x="120003" y="1901935"/>
            <a:ext cx="2299148" cy="2031325"/>
          </a:xfrm>
          <a:prstGeom prst="rect">
            <a:avLst/>
          </a:prstGeom>
          <a:noFill/>
        </p:spPr>
        <p:txBody>
          <a:bodyPr wrap="square" rtlCol="0">
            <a:spAutoFit/>
          </a:bodyPr>
          <a:lstStyle/>
          <a:p>
            <a:pPr algn="ctr"/>
            <a:r>
              <a:rPr lang="fr-CA" sz="1400" dirty="0"/>
              <a:t>Trouver un mentor</a:t>
            </a:r>
          </a:p>
          <a:p>
            <a:pPr algn="ctr"/>
            <a:r>
              <a:rPr lang="fr-CA" sz="1400" dirty="0"/>
              <a:t>Remplir le document de PP</a:t>
            </a:r>
          </a:p>
          <a:p>
            <a:pPr algn="ctr"/>
            <a:r>
              <a:rPr lang="fr-CA" sz="1400" dirty="0"/>
              <a:t>Établir l’échéancier</a:t>
            </a:r>
          </a:p>
          <a:p>
            <a:pPr algn="ctr"/>
            <a:r>
              <a:rPr lang="fr-CA" sz="1400" dirty="0"/>
              <a:t>Établir le budget</a:t>
            </a:r>
          </a:p>
          <a:p>
            <a:pPr algn="ctr"/>
            <a:r>
              <a:rPr lang="fr-CA" sz="1400" dirty="0"/>
              <a:t>Demander les soumissions</a:t>
            </a:r>
          </a:p>
          <a:p>
            <a:pPr algn="ctr"/>
            <a:r>
              <a:rPr lang="fr-CA" sz="1400" dirty="0"/>
              <a:t>Chercher la/les formations</a:t>
            </a:r>
          </a:p>
          <a:p>
            <a:pPr algn="ctr"/>
            <a:r>
              <a:rPr lang="fr-CA" sz="1400" dirty="0"/>
              <a:t>Contacter Félix pour la soumission d’assurance</a:t>
            </a:r>
          </a:p>
          <a:p>
            <a:pPr algn="ctr"/>
            <a:endParaRPr lang="fr-CA" sz="1400" dirty="0"/>
          </a:p>
        </p:txBody>
      </p:sp>
      <p:sp>
        <p:nvSpPr>
          <p:cNvPr id="26" name="ZoneTexte 25">
            <a:extLst>
              <a:ext uri="{FF2B5EF4-FFF2-40B4-BE49-F238E27FC236}">
                <a16:creationId xmlns:a16="http://schemas.microsoft.com/office/drawing/2014/main" id="{AAC2F8CC-0691-B9BB-F906-8F0DDFF3B666}"/>
              </a:ext>
            </a:extLst>
          </p:cNvPr>
          <p:cNvSpPr txBox="1"/>
          <p:nvPr/>
        </p:nvSpPr>
        <p:spPr>
          <a:xfrm>
            <a:off x="3176115" y="4852185"/>
            <a:ext cx="2299148" cy="523220"/>
          </a:xfrm>
          <a:prstGeom prst="rect">
            <a:avLst/>
          </a:prstGeom>
          <a:noFill/>
        </p:spPr>
        <p:txBody>
          <a:bodyPr wrap="square" rtlCol="0">
            <a:spAutoFit/>
          </a:bodyPr>
          <a:lstStyle/>
          <a:p>
            <a:pPr algn="ctr"/>
            <a:r>
              <a:rPr lang="fr-CA" sz="1400" dirty="0"/>
              <a:t>Compléter les documents</a:t>
            </a:r>
          </a:p>
          <a:p>
            <a:pPr algn="ctr"/>
            <a:endParaRPr lang="fr-CA" sz="1400" dirty="0"/>
          </a:p>
        </p:txBody>
      </p:sp>
    </p:spTree>
    <p:extLst>
      <p:ext uri="{BB962C8B-B14F-4D97-AF65-F5344CB8AC3E}">
        <p14:creationId xmlns:p14="http://schemas.microsoft.com/office/powerpoint/2010/main" val="3865719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out)">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childTnLst>
                          </p:cTn>
                        </p:par>
                        <p:par>
                          <p:cTn id="18" fill="hold">
                            <p:stCondLst>
                              <p:cond delay="500"/>
                            </p:stCondLst>
                            <p:childTnLst>
                              <p:par>
                                <p:cTn id="19" presetID="22" presetClass="entr" presetSubtype="4"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down)">
                                      <p:cBhvr>
                                        <p:cTn id="26" dur="500"/>
                                        <p:tgtEl>
                                          <p:spTgt spid="27"/>
                                        </p:tgtEl>
                                      </p:cBhvr>
                                    </p:animEffect>
                                  </p:childTnLst>
                                </p:cTn>
                              </p:par>
                            </p:childTnLst>
                          </p:cTn>
                        </p:par>
                        <p:par>
                          <p:cTn id="27" fill="hold">
                            <p:stCondLst>
                              <p:cond delay="500"/>
                            </p:stCondLst>
                            <p:childTnLst>
                              <p:par>
                                <p:cTn id="28" presetID="22" presetClass="entr" presetSubtype="4"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down)">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down)">
                                      <p:cBhvr>
                                        <p:cTn id="35" dur="500"/>
                                        <p:tgtEl>
                                          <p:spTgt spid="28"/>
                                        </p:tgtEl>
                                      </p:cBhvr>
                                    </p:animEffect>
                                  </p:childTnLst>
                                </p:cTn>
                              </p:par>
                            </p:childTnLst>
                          </p:cTn>
                        </p:par>
                        <p:par>
                          <p:cTn id="36" fill="hold">
                            <p:stCondLst>
                              <p:cond delay="500"/>
                            </p:stCondLst>
                            <p:childTnLst>
                              <p:par>
                                <p:cTn id="37" presetID="22" presetClass="entr" presetSubtype="4"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down)">
                                      <p:cBhvr>
                                        <p:cTn id="39" dur="5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down)">
                                      <p:cBhvr>
                                        <p:cTn id="44" dur="500"/>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circle(in)">
                                      <p:cBhvr>
                                        <p:cTn id="49" dur="1000"/>
                                        <p:tgtEl>
                                          <p:spTgt spid="5"/>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up)">
                                      <p:cBhvr>
                                        <p:cTn id="54" dur="500"/>
                                        <p:tgtEl>
                                          <p:spTgt spid="29"/>
                                        </p:tgtEl>
                                      </p:cBhvr>
                                    </p:animEffect>
                                  </p:childTnLst>
                                </p:cTn>
                              </p:par>
                            </p:childTnLst>
                          </p:cTn>
                        </p:par>
                        <p:par>
                          <p:cTn id="55" fill="hold">
                            <p:stCondLst>
                              <p:cond delay="500"/>
                            </p:stCondLst>
                            <p:childTnLst>
                              <p:par>
                                <p:cTn id="56" presetID="22" presetClass="entr" presetSubtype="1"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up)">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up)">
                                      <p:cBhvr>
                                        <p:cTn id="63" dur="500"/>
                                        <p:tgtEl>
                                          <p:spTgt spid="30"/>
                                        </p:tgtEl>
                                      </p:cBhvr>
                                    </p:animEffect>
                                  </p:childTnLst>
                                </p:cTn>
                              </p:par>
                            </p:childTnLst>
                          </p:cTn>
                        </p:par>
                        <p:par>
                          <p:cTn id="64" fill="hold">
                            <p:stCondLst>
                              <p:cond delay="500"/>
                            </p:stCondLst>
                            <p:childTnLst>
                              <p:par>
                                <p:cTn id="65" presetID="22" presetClass="entr" presetSubtype="1"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up)">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grpId="0" nodeType="click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up)">
                                      <p:cBhvr>
                                        <p:cTn id="7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9" grpId="0"/>
      <p:bldP spid="20" grpId="0"/>
      <p:bldP spid="21" grpId="0"/>
      <p:bldP spid="22" grpId="0"/>
      <p:bldP spid="23" grpId="0"/>
      <p:bldP spid="25" grpId="0"/>
      <p:bldP spid="2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7CFCC-DC95-6D40-0200-C487F88649F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9A4710A-76D6-6530-2DA3-0CF0897DFA46}"/>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Comment aider mon participant à trouver un mentor?</a:t>
            </a:r>
          </a:p>
        </p:txBody>
      </p:sp>
      <p:sp>
        <p:nvSpPr>
          <p:cNvPr id="8" name="ZoneTexte 7">
            <a:extLst>
              <a:ext uri="{FF2B5EF4-FFF2-40B4-BE49-F238E27FC236}">
                <a16:creationId xmlns:a16="http://schemas.microsoft.com/office/drawing/2014/main" id="{893A4C27-05EC-4B3C-AFA9-19E3FD1FD78F}"/>
              </a:ext>
            </a:extLst>
          </p:cNvPr>
          <p:cNvSpPr txBox="1"/>
          <p:nvPr/>
        </p:nvSpPr>
        <p:spPr>
          <a:xfrm>
            <a:off x="879764" y="1671145"/>
            <a:ext cx="11312236" cy="4199611"/>
          </a:xfrm>
          <a:prstGeom prst="rect">
            <a:avLst/>
          </a:prstGeom>
          <a:noFill/>
        </p:spPr>
        <p:txBody>
          <a:bodyPr wrap="square" rtlCol="0">
            <a:spAutoFit/>
          </a:bodyPr>
          <a:lstStyle/>
          <a:p>
            <a:pPr marL="457200" indent="-457200">
              <a:lnSpc>
                <a:spcPct val="150000"/>
              </a:lnSpc>
              <a:buFont typeface="+mj-lt"/>
              <a:buAutoNum type="arabicPeriod"/>
            </a:pPr>
            <a:r>
              <a:rPr lang="fr-CA" sz="2000" dirty="0"/>
              <a:t>Identifier clairement les </a:t>
            </a:r>
            <a:r>
              <a:rPr lang="fr-CA" sz="2000" b="1" dirty="0"/>
              <a:t>besoins</a:t>
            </a:r>
            <a:r>
              <a:rPr lang="fr-CA" sz="2000" dirty="0"/>
              <a:t> et </a:t>
            </a:r>
            <a:r>
              <a:rPr lang="fr-CA" sz="2000" b="1" dirty="0"/>
              <a:t>attentes</a:t>
            </a:r>
            <a:r>
              <a:rPr lang="fr-CA" sz="2000" dirty="0"/>
              <a:t> qu’il désire obtenir d’un mentor </a:t>
            </a:r>
          </a:p>
          <a:p>
            <a:pPr marL="457200" indent="-457200">
              <a:lnSpc>
                <a:spcPct val="150000"/>
              </a:lnSpc>
              <a:buFont typeface="+mj-lt"/>
              <a:buAutoNum type="arabicPeriod"/>
            </a:pPr>
            <a:r>
              <a:rPr lang="fr-CA" sz="2000" dirty="0"/>
              <a:t>Faire le tour des </a:t>
            </a:r>
            <a:r>
              <a:rPr lang="fr-CA" sz="2000" b="1" dirty="0"/>
              <a:t>expériences</a:t>
            </a:r>
            <a:r>
              <a:rPr lang="fr-CA" sz="2000" dirty="0"/>
              <a:t> du participant et des </a:t>
            </a:r>
            <a:r>
              <a:rPr lang="fr-CA" sz="2000" b="1" dirty="0"/>
              <a:t>contacts</a:t>
            </a:r>
            <a:r>
              <a:rPr lang="fr-CA" sz="2000" dirty="0"/>
              <a:t> qu’il a connus</a:t>
            </a:r>
          </a:p>
          <a:p>
            <a:pPr marL="457200" indent="-457200">
              <a:lnSpc>
                <a:spcPct val="150000"/>
              </a:lnSpc>
              <a:buFont typeface="+mj-lt"/>
              <a:buAutoNum type="arabicPeriod"/>
            </a:pPr>
            <a:r>
              <a:rPr lang="fr-CA" sz="2000" dirty="0"/>
              <a:t>Identifier les éléments qui démontrent </a:t>
            </a:r>
            <a:r>
              <a:rPr lang="fr-CA" sz="2000" b="1" dirty="0"/>
              <a:t>l’intérêt</a:t>
            </a:r>
            <a:r>
              <a:rPr lang="fr-CA" sz="2000" dirty="0"/>
              <a:t>, la </a:t>
            </a:r>
            <a:r>
              <a:rPr lang="fr-CA" sz="2000" b="1" dirty="0"/>
              <a:t>motivation</a:t>
            </a:r>
            <a:r>
              <a:rPr lang="fr-CA" sz="2000" dirty="0"/>
              <a:t> du participant et l’aider à se vendre</a:t>
            </a:r>
          </a:p>
          <a:p>
            <a:pPr marL="457200" indent="-457200">
              <a:lnSpc>
                <a:spcPct val="150000"/>
              </a:lnSpc>
              <a:buFont typeface="+mj-lt"/>
              <a:buAutoNum type="arabicPeriod"/>
            </a:pPr>
            <a:r>
              <a:rPr lang="fr-CA" sz="2000" dirty="0"/>
              <a:t>Préparer le jeune à une </a:t>
            </a:r>
            <a:r>
              <a:rPr lang="fr-CA" sz="2000" b="1" dirty="0"/>
              <a:t>conversation</a:t>
            </a:r>
            <a:r>
              <a:rPr lang="fr-CA" sz="2000" dirty="0"/>
              <a:t> téléphonique, vidéo ou en personne et l’accompagner si nécessaire. Les contacts indirects (courriel) sont impersonnels et peu efficaces.</a:t>
            </a:r>
          </a:p>
          <a:p>
            <a:pPr marL="457200" indent="-457200">
              <a:lnSpc>
                <a:spcPct val="150000"/>
              </a:lnSpc>
              <a:buFont typeface="+mj-lt"/>
              <a:buAutoNum type="arabicPeriod"/>
            </a:pPr>
            <a:r>
              <a:rPr lang="fr-CA" sz="2000" dirty="0"/>
              <a:t>Développer une liste de </a:t>
            </a:r>
            <a:r>
              <a:rPr lang="fr-CA" sz="2000" b="1" dirty="0"/>
              <a:t>milieux</a:t>
            </a:r>
            <a:r>
              <a:rPr lang="fr-CA" sz="2000" dirty="0"/>
              <a:t> potentiels et procéder par étapes pour les contacter</a:t>
            </a:r>
          </a:p>
          <a:p>
            <a:pPr marL="457200" indent="-457200">
              <a:lnSpc>
                <a:spcPct val="150000"/>
              </a:lnSpc>
              <a:buFont typeface="+mj-lt"/>
              <a:buAutoNum type="arabicPeriod"/>
            </a:pPr>
            <a:r>
              <a:rPr lang="fr-CA" sz="2000" dirty="0"/>
              <a:t>Utiliser la plateforme </a:t>
            </a:r>
            <a:r>
              <a:rPr lang="fr-CA" sz="2000" b="1" dirty="0" err="1"/>
              <a:t>Académos</a:t>
            </a:r>
            <a:r>
              <a:rPr lang="fr-CA" sz="2000" dirty="0"/>
              <a:t>, gratuite pour les moins de 30 ans</a:t>
            </a:r>
          </a:p>
          <a:p>
            <a:pPr marL="457200" indent="-457200">
              <a:lnSpc>
                <a:spcPct val="150000"/>
              </a:lnSpc>
              <a:buFont typeface="+mj-lt"/>
              <a:buAutoNum type="arabicPeriod"/>
            </a:pPr>
            <a:r>
              <a:rPr lang="fr-CA" sz="2000" dirty="0"/>
              <a:t>Partager à vos </a:t>
            </a:r>
            <a:r>
              <a:rPr lang="fr-CA" sz="2000" b="1" dirty="0"/>
              <a:t>collègues</a:t>
            </a:r>
          </a:p>
          <a:p>
            <a:pPr marL="457200" indent="-457200">
              <a:lnSpc>
                <a:spcPct val="150000"/>
              </a:lnSpc>
              <a:buFont typeface="+mj-lt"/>
              <a:buAutoNum type="arabicPeriod"/>
            </a:pPr>
            <a:r>
              <a:rPr lang="fr-CA" sz="2000" dirty="0"/>
              <a:t>En cas de difficulté, contacter la </a:t>
            </a:r>
            <a:r>
              <a:rPr lang="fr-CA" sz="2000" b="1" dirty="0"/>
              <a:t>coordonnatrice</a:t>
            </a:r>
          </a:p>
        </p:txBody>
      </p:sp>
    </p:spTree>
    <p:extLst>
      <p:ext uri="{BB962C8B-B14F-4D97-AF65-F5344CB8AC3E}">
        <p14:creationId xmlns:p14="http://schemas.microsoft.com/office/powerpoint/2010/main" val="4058734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dow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dow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down)">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down)">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wipe(down)">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wipe(down)">
                                      <p:cBhvr>
                                        <p:cTn id="37" dur="5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wipe(down)">
                                      <p:cBhvr>
                                        <p:cTn id="42"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06C3A-4E69-703D-4C07-D8C9864D6E5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FB38BA9-209C-ADFC-A2C2-7D8DDA0C3E58}"/>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Comment établir le budget?</a:t>
            </a:r>
          </a:p>
        </p:txBody>
      </p:sp>
      <p:sp>
        <p:nvSpPr>
          <p:cNvPr id="8" name="ZoneTexte 7">
            <a:extLst>
              <a:ext uri="{FF2B5EF4-FFF2-40B4-BE49-F238E27FC236}">
                <a16:creationId xmlns:a16="http://schemas.microsoft.com/office/drawing/2014/main" id="{90EC6D8A-FDA9-E566-4A05-0D651906F5DD}"/>
              </a:ext>
            </a:extLst>
          </p:cNvPr>
          <p:cNvSpPr txBox="1"/>
          <p:nvPr/>
        </p:nvSpPr>
        <p:spPr>
          <a:xfrm>
            <a:off x="790426" y="1948587"/>
            <a:ext cx="10334774" cy="3323987"/>
          </a:xfrm>
          <a:prstGeom prst="rect">
            <a:avLst/>
          </a:prstGeom>
          <a:noFill/>
        </p:spPr>
        <p:txBody>
          <a:bodyPr wrap="square" rtlCol="0">
            <a:spAutoFit/>
          </a:bodyPr>
          <a:lstStyle/>
          <a:p>
            <a:pPr marL="342900" indent="-342900" algn="just">
              <a:buFont typeface="Arial" panose="020B0604020202020204" pitchFamily="34" charset="0"/>
              <a:buChar char="•"/>
            </a:pPr>
            <a:r>
              <a:rPr lang="fr-CA" sz="2200" dirty="0"/>
              <a:t>Le budget ne concerne que la </a:t>
            </a:r>
            <a:r>
              <a:rPr lang="fr-CA" sz="2200" b="1" dirty="0"/>
              <a:t>subvention pour le projet </a:t>
            </a:r>
            <a:r>
              <a:rPr lang="fr-CA" sz="2200" dirty="0"/>
              <a:t>Jeunes volontaires. </a:t>
            </a:r>
          </a:p>
          <a:p>
            <a:pPr marL="357188" algn="just"/>
            <a:r>
              <a:rPr lang="fr-CA" sz="2200" dirty="0"/>
              <a:t>Le soutien du revenu n’entre pas dans le budget du projet.</a:t>
            </a:r>
          </a:p>
          <a:p>
            <a:pPr indent="-342900" algn="just">
              <a:spcBef>
                <a:spcPts val="1800"/>
              </a:spcBef>
              <a:buFont typeface="Arial" panose="020B0604020202020204" pitchFamily="34" charset="0"/>
              <a:buChar char="•"/>
            </a:pPr>
            <a:r>
              <a:rPr lang="fr-CA" sz="2200" dirty="0"/>
              <a:t>La subvention dépend de l’échéancier: </a:t>
            </a:r>
            <a:r>
              <a:rPr lang="fr-CA" sz="2200" b="1" dirty="0"/>
              <a:t>250$ par mois de projet/participant</a:t>
            </a:r>
            <a:r>
              <a:rPr lang="fr-CA" sz="2200" dirty="0"/>
              <a:t>. </a:t>
            </a:r>
          </a:p>
          <a:p>
            <a:pPr marL="357188" algn="just"/>
            <a:r>
              <a:rPr lang="fr-CA" sz="2200" dirty="0"/>
              <a:t>La </a:t>
            </a:r>
            <a:r>
              <a:rPr lang="fr-CA" sz="2200" b="1" dirty="0"/>
              <a:t>durée</a:t>
            </a:r>
            <a:r>
              <a:rPr lang="fr-CA" sz="2200" dirty="0"/>
              <a:t> doit être adéquate.</a:t>
            </a:r>
          </a:p>
          <a:p>
            <a:pPr marL="342900" indent="-342900" algn="just">
              <a:lnSpc>
                <a:spcPct val="150000"/>
              </a:lnSpc>
              <a:spcBef>
                <a:spcPts val="1800"/>
              </a:spcBef>
              <a:buFont typeface="Arial" panose="020B0604020202020204" pitchFamily="34" charset="0"/>
              <a:buChar char="•"/>
            </a:pPr>
            <a:r>
              <a:rPr lang="fr-CA" sz="2200" b="1" dirty="0"/>
              <a:t>L’assurance</a:t>
            </a:r>
            <a:r>
              <a:rPr lang="fr-CA" sz="2200" dirty="0"/>
              <a:t> responsabilité civile ne doit pas dépasser </a:t>
            </a:r>
            <a:r>
              <a:rPr lang="fr-CA" sz="2200" b="1" dirty="0"/>
              <a:t>1000$ pour le projet</a:t>
            </a:r>
          </a:p>
          <a:p>
            <a:pPr marL="342900" indent="-342900" algn="just">
              <a:spcBef>
                <a:spcPts val="1800"/>
              </a:spcBef>
              <a:buFont typeface="Arial" panose="020B0604020202020204" pitchFamily="34" charset="0"/>
              <a:buChar char="•"/>
            </a:pPr>
            <a:r>
              <a:rPr lang="fr-CA" sz="2200" dirty="0"/>
              <a:t>Les </a:t>
            </a:r>
            <a:r>
              <a:rPr lang="fr-CA" sz="2200" b="1" dirty="0"/>
              <a:t>formations</a:t>
            </a:r>
            <a:r>
              <a:rPr lang="fr-CA" sz="2200" dirty="0"/>
              <a:t> seront prises en charge jusqu’à </a:t>
            </a:r>
            <a:r>
              <a:rPr lang="fr-CA" sz="2200" b="1" dirty="0"/>
              <a:t>500$ </a:t>
            </a:r>
            <a:r>
              <a:rPr lang="fr-CA" sz="2200" dirty="0"/>
              <a:t>et ne doivent pas dépasser </a:t>
            </a:r>
            <a:r>
              <a:rPr lang="fr-CA" sz="2200" b="1" dirty="0"/>
              <a:t>45h</a:t>
            </a:r>
            <a:r>
              <a:rPr lang="fr-CA" sz="2200" dirty="0"/>
              <a:t> par projet/participant</a:t>
            </a:r>
          </a:p>
        </p:txBody>
      </p:sp>
    </p:spTree>
    <p:extLst>
      <p:ext uri="{BB962C8B-B14F-4D97-AF65-F5344CB8AC3E}">
        <p14:creationId xmlns:p14="http://schemas.microsoft.com/office/powerpoint/2010/main" val="195059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F01E4-DB20-49E0-CB31-10EDE47DE62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6943824-2F0A-6454-66A2-406000BE5CDF}"/>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Comment établir le budget?</a:t>
            </a:r>
          </a:p>
        </p:txBody>
      </p:sp>
      <p:sp>
        <p:nvSpPr>
          <p:cNvPr id="8" name="ZoneTexte 7">
            <a:extLst>
              <a:ext uri="{FF2B5EF4-FFF2-40B4-BE49-F238E27FC236}">
                <a16:creationId xmlns:a16="http://schemas.microsoft.com/office/drawing/2014/main" id="{929074D8-B1E6-CECD-995D-BD3500D8B90B}"/>
              </a:ext>
            </a:extLst>
          </p:cNvPr>
          <p:cNvSpPr txBox="1"/>
          <p:nvPr/>
        </p:nvSpPr>
        <p:spPr>
          <a:xfrm>
            <a:off x="790426" y="1661041"/>
            <a:ext cx="10334774" cy="4739759"/>
          </a:xfrm>
          <a:prstGeom prst="rect">
            <a:avLst/>
          </a:prstGeom>
          <a:noFill/>
        </p:spPr>
        <p:txBody>
          <a:bodyPr wrap="square" rtlCol="0">
            <a:spAutoFit/>
          </a:bodyPr>
          <a:lstStyle/>
          <a:p>
            <a:pPr marL="342900" indent="-342900" algn="just">
              <a:spcBef>
                <a:spcPts val="1800"/>
              </a:spcBef>
              <a:buFont typeface="Arial" panose="020B0604020202020204" pitchFamily="34" charset="0"/>
              <a:buChar char="•"/>
            </a:pPr>
            <a:r>
              <a:rPr lang="fr-CA" sz="2200" dirty="0"/>
              <a:t>Valider l’admissibilité des pôles budgétaires avec la coordonnatrice en cas de doute.</a:t>
            </a:r>
          </a:p>
          <a:p>
            <a:pPr marL="342900" indent="-342900" algn="just">
              <a:spcBef>
                <a:spcPts val="1800"/>
              </a:spcBef>
              <a:buFont typeface="Arial" panose="020B0604020202020204" pitchFamily="34" charset="0"/>
              <a:buChar char="•"/>
            </a:pPr>
            <a:r>
              <a:rPr lang="fr-CA" sz="2200" dirty="0"/>
              <a:t>Pour les frais bancaires, considérer la commande de chèques en plus des frais de base.</a:t>
            </a:r>
          </a:p>
          <a:p>
            <a:pPr marL="342900" indent="-342900" algn="just">
              <a:spcBef>
                <a:spcPts val="1800"/>
              </a:spcBef>
              <a:buFont typeface="Arial" panose="020B0604020202020204" pitchFamily="34" charset="0"/>
              <a:buChar char="•"/>
            </a:pPr>
            <a:r>
              <a:rPr lang="fr-CA" sz="2200" dirty="0"/>
              <a:t>Discuter avec le mentor, de personnes du milieu, éventuellement d’autres participants JV pour explorer les meilleures options.</a:t>
            </a:r>
          </a:p>
          <a:p>
            <a:pPr marL="342900" indent="-342900" algn="just">
              <a:spcBef>
                <a:spcPts val="1200"/>
              </a:spcBef>
              <a:buFont typeface="Arial" panose="020B0604020202020204" pitchFamily="34" charset="0"/>
              <a:buChar char="•"/>
            </a:pPr>
            <a:r>
              <a:rPr lang="fr-CA" sz="2200" dirty="0"/>
              <a:t>Faire plusieurs demandes pour </a:t>
            </a:r>
            <a:r>
              <a:rPr lang="fr-CA" sz="2200" b="1" dirty="0"/>
              <a:t>comparer les prix </a:t>
            </a:r>
            <a:r>
              <a:rPr lang="fr-CA" sz="2200" dirty="0"/>
              <a:t>et chercher à sauver des coûts. Privilégier la </a:t>
            </a:r>
            <a:r>
              <a:rPr lang="fr-CA" sz="2200" b="1" dirty="0"/>
              <a:t>location</a:t>
            </a:r>
            <a:r>
              <a:rPr lang="fr-CA" sz="2200" dirty="0"/>
              <a:t> dès que c’est possible (sera demandé par SQ). </a:t>
            </a:r>
          </a:p>
          <a:p>
            <a:pPr marL="357188" algn="just"/>
            <a:r>
              <a:rPr lang="fr-CA" sz="2200" dirty="0"/>
              <a:t>Si l’achat de gros matériel est accepté, il n’appartient pas au participant et devra être restitué</a:t>
            </a:r>
            <a:r>
              <a:rPr lang="fr-CA" sz="2200" b="1" dirty="0"/>
              <a:t>.</a:t>
            </a:r>
          </a:p>
          <a:p>
            <a:pPr marL="342900" indent="-342900" algn="just">
              <a:spcBef>
                <a:spcPts val="1200"/>
              </a:spcBef>
              <a:buFont typeface="Arial" panose="020B0604020202020204" pitchFamily="34" charset="0"/>
              <a:buChar char="•"/>
            </a:pPr>
            <a:r>
              <a:rPr lang="fr-CA" sz="2200" dirty="0"/>
              <a:t>Tout ce qui est inscrit au budget doit être estimé: besoin de </a:t>
            </a:r>
            <a:r>
              <a:rPr lang="fr-CA" sz="2200" b="1" dirty="0"/>
              <a:t>soumissions </a:t>
            </a:r>
            <a:r>
              <a:rPr lang="fr-CA" sz="2200" dirty="0"/>
              <a:t>(détails requis disponibles sur la zone intervenants)</a:t>
            </a:r>
          </a:p>
          <a:p>
            <a:pPr marL="342900" indent="-342900" algn="just">
              <a:spcBef>
                <a:spcPts val="1200"/>
              </a:spcBef>
              <a:buFont typeface="Arial" panose="020B0604020202020204" pitchFamily="34" charset="0"/>
              <a:buChar char="•"/>
            </a:pPr>
            <a:endParaRPr lang="fr-CA" sz="2200" b="1" dirty="0"/>
          </a:p>
        </p:txBody>
      </p:sp>
    </p:spTree>
    <p:extLst>
      <p:ext uri="{BB962C8B-B14F-4D97-AF65-F5344CB8AC3E}">
        <p14:creationId xmlns:p14="http://schemas.microsoft.com/office/powerpoint/2010/main" val="3047352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A71DB-2853-43B1-5D5C-DEA755796A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A304A0F-4FE8-7BDA-83E4-89DE5FD0BF33}"/>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Comment aller chercher des soumissions?</a:t>
            </a:r>
          </a:p>
        </p:txBody>
      </p:sp>
      <p:graphicFrame>
        <p:nvGraphicFramePr>
          <p:cNvPr id="3" name="Tableau 2">
            <a:extLst>
              <a:ext uri="{FF2B5EF4-FFF2-40B4-BE49-F238E27FC236}">
                <a16:creationId xmlns:a16="http://schemas.microsoft.com/office/drawing/2014/main" id="{C9E0AE68-1DDE-C93D-ECFF-716C84EA4B6F}"/>
              </a:ext>
            </a:extLst>
          </p:cNvPr>
          <p:cNvGraphicFramePr>
            <a:graphicFrameLocks noGrp="1"/>
          </p:cNvGraphicFramePr>
          <p:nvPr>
            <p:extLst>
              <p:ext uri="{D42A27DB-BD31-4B8C-83A1-F6EECF244321}">
                <p14:modId xmlns:p14="http://schemas.microsoft.com/office/powerpoint/2010/main" val="2393285740"/>
              </p:ext>
            </p:extLst>
          </p:nvPr>
        </p:nvGraphicFramePr>
        <p:xfrm>
          <a:off x="707896" y="1387365"/>
          <a:ext cx="10776208" cy="5013435"/>
        </p:xfrm>
        <a:graphic>
          <a:graphicData uri="http://schemas.openxmlformats.org/drawingml/2006/table">
            <a:tbl>
              <a:tblPr firstRow="1" bandRow="1">
                <a:tableStyleId>{69CF1AB2-1976-4502-BF36-3FF5EA218861}</a:tableStyleId>
              </a:tblPr>
              <a:tblGrid>
                <a:gridCol w="4137776">
                  <a:extLst>
                    <a:ext uri="{9D8B030D-6E8A-4147-A177-3AD203B41FA5}">
                      <a16:colId xmlns:a16="http://schemas.microsoft.com/office/drawing/2014/main" val="1434622806"/>
                    </a:ext>
                  </a:extLst>
                </a:gridCol>
                <a:gridCol w="6638432">
                  <a:extLst>
                    <a:ext uri="{9D8B030D-6E8A-4147-A177-3AD203B41FA5}">
                      <a16:colId xmlns:a16="http://schemas.microsoft.com/office/drawing/2014/main" val="1559750131"/>
                    </a:ext>
                  </a:extLst>
                </a:gridCol>
              </a:tblGrid>
              <a:tr h="723462">
                <a:tc>
                  <a:txBody>
                    <a:bodyPr/>
                    <a:lstStyle/>
                    <a:p>
                      <a:r>
                        <a:rPr lang="fr-CA" sz="1800" b="1" dirty="0"/>
                        <a:t>Location </a:t>
                      </a:r>
                      <a:r>
                        <a:rPr lang="fr-CA" sz="1800" dirty="0"/>
                        <a:t>de salles, de matériel ou de services</a:t>
                      </a:r>
                      <a:endParaRPr lang="fr-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b="0" dirty="0"/>
                        <a:t>Faire une demande de soumission à la compagnie ou copies d’écran de l’offre en ligne si disponible</a:t>
                      </a:r>
                      <a:endParaRPr lang="fr-CA" dirty="0"/>
                    </a:p>
                  </a:txBody>
                  <a:tcPr/>
                </a:tc>
                <a:extLst>
                  <a:ext uri="{0D108BD9-81ED-4DB2-BD59-A6C34878D82A}">
                    <a16:rowId xmlns:a16="http://schemas.microsoft.com/office/drawing/2014/main" val="1745978285"/>
                  </a:ext>
                </a:extLst>
              </a:tr>
              <a:tr h="529021">
                <a:tc>
                  <a:txBody>
                    <a:bodyPr/>
                    <a:lstStyle/>
                    <a:p>
                      <a:r>
                        <a:rPr lang="fr-CA" sz="1800" b="1" dirty="0"/>
                        <a:t>Achat de matériel</a:t>
                      </a:r>
                      <a:endParaRPr lang="fr-CA" dirty="0"/>
                    </a:p>
                  </a:txBody>
                  <a:tcPr/>
                </a:tc>
                <a:tc>
                  <a:txBody>
                    <a:bodyPr/>
                    <a:lstStyle/>
                    <a:p>
                      <a:r>
                        <a:rPr lang="fr-CA" sz="1800" dirty="0"/>
                        <a:t>Faire une simulation de panier en ligne</a:t>
                      </a:r>
                      <a:endParaRPr lang="fr-CA" dirty="0"/>
                    </a:p>
                  </a:txBody>
                  <a:tcPr/>
                </a:tc>
                <a:extLst>
                  <a:ext uri="{0D108BD9-81ED-4DB2-BD59-A6C34878D82A}">
                    <a16:rowId xmlns:a16="http://schemas.microsoft.com/office/drawing/2014/main" val="3512439054"/>
                  </a:ext>
                </a:extLst>
              </a:tr>
              <a:tr h="241037">
                <a:tc>
                  <a:txBody>
                    <a:bodyPr/>
                    <a:lstStyle/>
                    <a:p>
                      <a:r>
                        <a:rPr lang="fr-CA" sz="1800" b="1" dirty="0"/>
                        <a:t>Frais bancaires</a:t>
                      </a:r>
                      <a:endParaRPr lang="fr-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t>Rechercher les options en ligne puis faire une copie d’écran de ce qui est choisi. </a:t>
                      </a:r>
                    </a:p>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t>Il est intéressant de comparer les forfaits aux frais à la carte pour économiser et garder l’argent pour d’autres dépenses.</a:t>
                      </a:r>
                    </a:p>
                  </a:txBody>
                  <a:tcPr/>
                </a:tc>
                <a:extLst>
                  <a:ext uri="{0D108BD9-81ED-4DB2-BD59-A6C34878D82A}">
                    <a16:rowId xmlns:a16="http://schemas.microsoft.com/office/drawing/2014/main" val="1659652413"/>
                  </a:ext>
                </a:extLst>
              </a:tr>
              <a:tr h="723462">
                <a:tc>
                  <a:txBody>
                    <a:bodyPr/>
                    <a:lstStyle/>
                    <a:p>
                      <a:r>
                        <a:rPr lang="fr-CA" sz="1800" b="1" dirty="0"/>
                        <a:t>Frais kilométriques</a:t>
                      </a:r>
                      <a:endParaRPr lang="fr-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t>Uniquement pour les frais occasionnels (les déplacements récurrents doivent être discutés avec l’agent d’aide à l’emploi dans le cadre du soutien du revenu). </a:t>
                      </a:r>
                    </a:p>
                    <a:p>
                      <a:pPr marL="0" marR="0" lvl="0" indent="0" algn="l" defTabSz="914400" rtl="0" eaLnBrk="1" fontAlgn="auto" latinLnBrk="0" hangingPunct="1">
                        <a:lnSpc>
                          <a:spcPct val="100000"/>
                        </a:lnSpc>
                        <a:spcBef>
                          <a:spcPts val="0"/>
                        </a:spcBef>
                        <a:spcAft>
                          <a:spcPts val="0"/>
                        </a:spcAft>
                        <a:buClrTx/>
                        <a:buSzTx/>
                        <a:buFontTx/>
                        <a:buNone/>
                        <a:tabLst/>
                        <a:defRPr/>
                      </a:pPr>
                      <a:r>
                        <a:rPr lang="fr-CA" sz="1800" dirty="0"/>
                        <a:t>Simuler les trajets en ligne, faire des copies d’écran aller et retour. Calculer 1,70$ par kilomètre (2024).</a:t>
                      </a:r>
                    </a:p>
                  </a:txBody>
                  <a:tcPr/>
                </a:tc>
                <a:extLst>
                  <a:ext uri="{0D108BD9-81ED-4DB2-BD59-A6C34878D82A}">
                    <a16:rowId xmlns:a16="http://schemas.microsoft.com/office/drawing/2014/main" val="3155277391"/>
                  </a:ext>
                </a:extLst>
              </a:tr>
              <a:tr h="385730">
                <a:tc>
                  <a:txBody>
                    <a:bodyPr/>
                    <a:lstStyle/>
                    <a:p>
                      <a:r>
                        <a:rPr lang="fr-CA" sz="1800" b="1" dirty="0"/>
                        <a:t>Assurance responsabilité civile</a:t>
                      </a:r>
                      <a:endParaRPr lang="fr-CA" dirty="0"/>
                    </a:p>
                  </a:txBody>
                  <a:tcPr/>
                </a:tc>
                <a:tc>
                  <a:txBody>
                    <a:bodyPr/>
                    <a:lstStyle/>
                    <a:p>
                      <a:r>
                        <a:rPr lang="fr-CA" sz="1800" dirty="0"/>
                        <a:t>Demander à Félix, le courtier, de la fournir</a:t>
                      </a:r>
                      <a:endParaRPr lang="fr-CA" dirty="0"/>
                    </a:p>
                  </a:txBody>
                  <a:tcPr/>
                </a:tc>
                <a:extLst>
                  <a:ext uri="{0D108BD9-81ED-4DB2-BD59-A6C34878D82A}">
                    <a16:rowId xmlns:a16="http://schemas.microsoft.com/office/drawing/2014/main" val="2646622507"/>
                  </a:ext>
                </a:extLst>
              </a:tr>
              <a:tr h="723462">
                <a:tc>
                  <a:txBody>
                    <a:bodyPr/>
                    <a:lstStyle/>
                    <a:p>
                      <a:r>
                        <a:rPr lang="fr-CA" b="1" dirty="0"/>
                        <a:t>Formations</a:t>
                      </a:r>
                    </a:p>
                  </a:txBody>
                  <a:tcPr/>
                </a:tc>
                <a:tc>
                  <a:txBody>
                    <a:bodyPr/>
                    <a:lstStyle/>
                    <a:p>
                      <a:r>
                        <a:rPr lang="fr-CA" dirty="0"/>
                        <a:t>Demander à l’organisme ou au formateur, ou faire une recherche en ligne pour répondre aux exigences des soumissions pour formations</a:t>
                      </a:r>
                    </a:p>
                  </a:txBody>
                  <a:tcPr/>
                </a:tc>
                <a:extLst>
                  <a:ext uri="{0D108BD9-81ED-4DB2-BD59-A6C34878D82A}">
                    <a16:rowId xmlns:a16="http://schemas.microsoft.com/office/drawing/2014/main" val="3551432617"/>
                  </a:ext>
                </a:extLst>
              </a:tr>
            </a:tbl>
          </a:graphicData>
        </a:graphic>
      </p:graphicFrame>
    </p:spTree>
    <p:extLst>
      <p:ext uri="{BB962C8B-B14F-4D97-AF65-F5344CB8AC3E}">
        <p14:creationId xmlns:p14="http://schemas.microsoft.com/office/powerpoint/2010/main" val="10160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1891D-6207-8CF0-3A11-B0FB37AE923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CB2680B-1E43-1E7D-AB63-733F7BEFB296}"/>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Comment compléter le document de présentation de projet?</a:t>
            </a:r>
          </a:p>
        </p:txBody>
      </p:sp>
      <p:sp>
        <p:nvSpPr>
          <p:cNvPr id="3" name="ZoneTexte 2">
            <a:extLst>
              <a:ext uri="{FF2B5EF4-FFF2-40B4-BE49-F238E27FC236}">
                <a16:creationId xmlns:a16="http://schemas.microsoft.com/office/drawing/2014/main" id="{557F9763-FDC4-376C-FBDD-5344CD471F1C}"/>
              </a:ext>
            </a:extLst>
          </p:cNvPr>
          <p:cNvSpPr txBox="1"/>
          <p:nvPr/>
        </p:nvSpPr>
        <p:spPr>
          <a:xfrm>
            <a:off x="790426" y="1537930"/>
            <a:ext cx="10334774" cy="4770537"/>
          </a:xfrm>
          <a:prstGeom prst="rect">
            <a:avLst/>
          </a:prstGeom>
          <a:noFill/>
        </p:spPr>
        <p:txBody>
          <a:bodyPr wrap="square" rtlCol="0">
            <a:spAutoFit/>
          </a:bodyPr>
          <a:lstStyle/>
          <a:p>
            <a:pPr marL="342900" indent="-342900" algn="just">
              <a:buFont typeface="Arial" panose="020B0604020202020204" pitchFamily="34" charset="0"/>
              <a:buChar char="•"/>
            </a:pPr>
            <a:r>
              <a:rPr lang="fr-CA" sz="2200" dirty="0"/>
              <a:t>Informations personnelles désormais fournies dans le Mandat de représentation et séparées du Document de présentation. Les 2 documents sont à compléter. </a:t>
            </a:r>
          </a:p>
          <a:p>
            <a:pPr marL="342900" indent="-342900" algn="just">
              <a:lnSpc>
                <a:spcPct val="150000"/>
              </a:lnSpc>
              <a:spcBef>
                <a:spcPts val="600"/>
              </a:spcBef>
              <a:buFont typeface="Arial" panose="020B0604020202020204" pitchFamily="34" charset="0"/>
              <a:buChar char="•"/>
            </a:pPr>
            <a:r>
              <a:rPr lang="fr-CA" sz="2200" dirty="0"/>
              <a:t>Nouveau format </a:t>
            </a:r>
            <a:r>
              <a:rPr lang="fr-CA" sz="2200" dirty="0" err="1"/>
              <a:t>pdf</a:t>
            </a:r>
            <a:r>
              <a:rPr lang="fr-CA" sz="2200" dirty="0"/>
              <a:t> remplissable, beaucoup plus pratique</a:t>
            </a:r>
          </a:p>
          <a:p>
            <a:pPr marL="342900" indent="-342900" algn="just">
              <a:lnSpc>
                <a:spcPct val="150000"/>
              </a:lnSpc>
              <a:spcBef>
                <a:spcPts val="600"/>
              </a:spcBef>
              <a:buFont typeface="Arial" panose="020B0604020202020204" pitchFamily="34" charset="0"/>
              <a:buChar char="•"/>
            </a:pPr>
            <a:r>
              <a:rPr lang="fr-CA" sz="2200" dirty="0"/>
              <a:t>Nom du projet = </a:t>
            </a:r>
            <a:r>
              <a:rPr lang="fr-CA" sz="2200" b="1" dirty="0"/>
              <a:t>Nom du participant/JV/Nom du projet</a:t>
            </a:r>
          </a:p>
          <a:p>
            <a:pPr marL="342900" indent="-342900" algn="just">
              <a:lnSpc>
                <a:spcPct val="150000"/>
              </a:lnSpc>
              <a:spcBef>
                <a:spcPts val="600"/>
              </a:spcBef>
              <a:buFont typeface="Arial" panose="020B0604020202020204" pitchFamily="34" charset="0"/>
              <a:buChar char="•"/>
            </a:pPr>
            <a:r>
              <a:rPr lang="fr-CA" sz="2200" dirty="0"/>
              <a:t>Ne pas oublier le </a:t>
            </a:r>
            <a:r>
              <a:rPr lang="fr-CA" sz="2200" b="1" dirty="0"/>
              <a:t>CP12</a:t>
            </a:r>
            <a:r>
              <a:rPr lang="fr-CA" sz="2200" dirty="0"/>
              <a:t> (disponible dans SIP)</a:t>
            </a:r>
          </a:p>
          <a:p>
            <a:pPr marL="342900" indent="-342900" algn="just">
              <a:lnSpc>
                <a:spcPct val="150000"/>
              </a:lnSpc>
              <a:spcBef>
                <a:spcPts val="600"/>
              </a:spcBef>
              <a:buFont typeface="Arial" panose="020B0604020202020204" pitchFamily="34" charset="0"/>
              <a:buChar char="•"/>
            </a:pPr>
            <a:r>
              <a:rPr lang="fr-CA" sz="2200" dirty="0"/>
              <a:t>Si nécessaire, ajouter des </a:t>
            </a:r>
            <a:r>
              <a:rPr lang="fr-CA" sz="2200" b="1" dirty="0"/>
              <a:t>pages</a:t>
            </a:r>
          </a:p>
          <a:p>
            <a:pPr marL="342900" indent="-342900" algn="just">
              <a:spcBef>
                <a:spcPts val="1200"/>
              </a:spcBef>
              <a:buFont typeface="Arial" panose="020B0604020202020204" pitchFamily="34" charset="0"/>
              <a:buChar char="•"/>
            </a:pPr>
            <a:r>
              <a:rPr lang="fr-CA" sz="2200" dirty="0"/>
              <a:t>Dans le budget: si les cases ne correspondent pas ou s’il y a une ventilation, la détailler dans </a:t>
            </a:r>
            <a:r>
              <a:rPr lang="fr-CA" sz="2200" b="1" dirty="0"/>
              <a:t>Autres</a:t>
            </a:r>
            <a:r>
              <a:rPr lang="fr-CA" sz="2200" dirty="0"/>
              <a:t>.</a:t>
            </a:r>
          </a:p>
          <a:p>
            <a:pPr marL="342900" indent="-342900" algn="just">
              <a:spcBef>
                <a:spcPts val="1200"/>
              </a:spcBef>
              <a:buFont typeface="Arial" panose="020B0604020202020204" pitchFamily="34" charset="0"/>
              <a:buChar char="•"/>
            </a:pPr>
            <a:r>
              <a:rPr lang="fr-CA" sz="2200" dirty="0"/>
              <a:t>Le participant (ou représentant) </a:t>
            </a:r>
            <a:r>
              <a:rPr lang="fr-CA" sz="2200" b="1" dirty="0"/>
              <a:t>signera</a:t>
            </a:r>
            <a:r>
              <a:rPr lang="fr-CA" sz="2200" dirty="0"/>
              <a:t> le document une fois validé avec la coordonnatrice.</a:t>
            </a:r>
          </a:p>
        </p:txBody>
      </p:sp>
    </p:spTree>
    <p:extLst>
      <p:ext uri="{BB962C8B-B14F-4D97-AF65-F5344CB8AC3E}">
        <p14:creationId xmlns:p14="http://schemas.microsoft.com/office/powerpoint/2010/main" val="7050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4C36F-9128-99E2-463D-51A9E39C1DF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47102FFE-986D-8929-7D49-AADCDDA15AB3}"/>
              </a:ext>
            </a:extLst>
          </p:cNvPr>
          <p:cNvSpPr>
            <a:spLocks noGrp="1"/>
          </p:cNvSpPr>
          <p:nvPr>
            <p:ph type="ctrTitle"/>
          </p:nvPr>
        </p:nvSpPr>
        <p:spPr/>
        <p:txBody>
          <a:bodyPr rtlCol="0"/>
          <a:lstStyle/>
          <a:p>
            <a:pPr rtl="0"/>
            <a:r>
              <a:rPr lang="fr-FR" dirty="0"/>
              <a:t>PASSAGE EN COMITÉ-CONSEIL ET DÉMARRAGE DU PROJET</a:t>
            </a:r>
          </a:p>
        </p:txBody>
      </p:sp>
    </p:spTree>
    <p:extLst>
      <p:ext uri="{BB962C8B-B14F-4D97-AF65-F5344CB8AC3E}">
        <p14:creationId xmlns:p14="http://schemas.microsoft.com/office/powerpoint/2010/main" val="3851253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6FED8-773B-EB2F-5E0A-B54648390C3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0ED7442-E661-C731-5883-94120F5E025C}"/>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La Présentation, comment ça se passe?</a:t>
            </a:r>
          </a:p>
        </p:txBody>
      </p:sp>
      <p:sp>
        <p:nvSpPr>
          <p:cNvPr id="8" name="ZoneTexte 7">
            <a:extLst>
              <a:ext uri="{FF2B5EF4-FFF2-40B4-BE49-F238E27FC236}">
                <a16:creationId xmlns:a16="http://schemas.microsoft.com/office/drawing/2014/main" id="{BF929219-1E34-DA01-6001-E5C58BF9D8DC}"/>
              </a:ext>
            </a:extLst>
          </p:cNvPr>
          <p:cNvSpPr txBox="1"/>
          <p:nvPr/>
        </p:nvSpPr>
        <p:spPr>
          <a:xfrm>
            <a:off x="728415" y="1210300"/>
            <a:ext cx="10548134" cy="5309146"/>
          </a:xfrm>
          <a:prstGeom prst="rect">
            <a:avLst/>
          </a:prstGeom>
          <a:noFill/>
        </p:spPr>
        <p:txBody>
          <a:bodyPr wrap="square" rtlCol="0">
            <a:spAutoFit/>
          </a:bodyPr>
          <a:lstStyle/>
          <a:p>
            <a:pPr marL="342900" indent="-342900" algn="just">
              <a:spcBef>
                <a:spcPts val="1800"/>
              </a:spcBef>
              <a:buFont typeface="Arial" panose="020B0604020202020204" pitchFamily="34" charset="0"/>
              <a:buChar char="•"/>
            </a:pPr>
            <a:r>
              <a:rPr lang="fr-CA" sz="2200" dirty="0"/>
              <a:t>La coordonnatrice présente les membres et représentants de Services Québec puis laisse la parole au participant pour qu’il/elle présente son projet. S’il y a plusieurs participants, chacun aura l’occasion de s’exprimer. Le mentor sera également interrogé.</a:t>
            </a:r>
          </a:p>
          <a:p>
            <a:pPr algn="just">
              <a:spcBef>
                <a:spcPts val="1800"/>
              </a:spcBef>
            </a:pPr>
            <a:r>
              <a:rPr lang="fr-CA" sz="2200" dirty="0"/>
              <a:t>      Note: le participant est libre d’apporter un support visuel ou non pour sa présentation</a:t>
            </a:r>
          </a:p>
          <a:p>
            <a:pPr marL="342900" indent="-342900" algn="just">
              <a:spcBef>
                <a:spcPts val="1800"/>
              </a:spcBef>
              <a:buFont typeface="Arial" panose="020B0604020202020204" pitchFamily="34" charset="0"/>
              <a:buChar char="•"/>
            </a:pPr>
            <a:r>
              <a:rPr lang="fr-CA" sz="2200" dirty="0"/>
              <a:t>Des </a:t>
            </a:r>
            <a:r>
              <a:rPr lang="fr-CA" sz="2200" b="1" dirty="0"/>
              <a:t>questions</a:t>
            </a:r>
            <a:r>
              <a:rPr lang="fr-CA" sz="2200" dirty="0"/>
              <a:t> seront posées par les membres du comité au(x) participant(s) et au mentor</a:t>
            </a:r>
          </a:p>
          <a:p>
            <a:pPr marL="342900" indent="-342900" algn="just">
              <a:spcBef>
                <a:spcPts val="1800"/>
              </a:spcBef>
              <a:buFont typeface="Arial" panose="020B0604020202020204" pitchFamily="34" charset="0"/>
              <a:buChar char="•"/>
            </a:pPr>
            <a:r>
              <a:rPr lang="fr-CA" sz="2200" dirty="0"/>
              <a:t>Après la discussion, le participant et son mentor se retireront le temps de la délibération.</a:t>
            </a:r>
          </a:p>
          <a:p>
            <a:pPr marL="342900" indent="-342900" algn="just">
              <a:spcBef>
                <a:spcPts val="1800"/>
              </a:spcBef>
              <a:buFont typeface="Arial" panose="020B0604020202020204" pitchFamily="34" charset="0"/>
              <a:buChar char="•"/>
            </a:pPr>
            <a:r>
              <a:rPr lang="fr-CA" sz="2200" dirty="0"/>
              <a:t>Les membres délibèreront entre eux et émettront un </a:t>
            </a:r>
            <a:r>
              <a:rPr lang="fr-CA" sz="2200" b="1" dirty="0"/>
              <a:t>avis</a:t>
            </a:r>
            <a:r>
              <a:rPr lang="fr-CA" sz="2200" dirty="0"/>
              <a:t> favorable, favorable sous condition ou défavorable à la réalisation du projet.</a:t>
            </a:r>
          </a:p>
          <a:p>
            <a:pPr marL="342900" indent="-342900" algn="just">
              <a:spcBef>
                <a:spcPts val="1800"/>
              </a:spcBef>
              <a:buFont typeface="Arial" panose="020B0604020202020204" pitchFamily="34" charset="0"/>
              <a:buChar char="•"/>
            </a:pPr>
            <a:r>
              <a:rPr lang="fr-CA" sz="2200" dirty="0"/>
              <a:t>Sur la base de cet avis, Services Québec donnera la </a:t>
            </a:r>
            <a:r>
              <a:rPr lang="fr-CA" sz="2200" b="1" dirty="0"/>
              <a:t>décision</a:t>
            </a:r>
            <a:r>
              <a:rPr lang="fr-CA" sz="2200" dirty="0"/>
              <a:t> finale, validera les </a:t>
            </a:r>
            <a:r>
              <a:rPr lang="fr-CA" sz="2200" b="1" dirty="0"/>
              <a:t>dates</a:t>
            </a:r>
            <a:r>
              <a:rPr lang="fr-CA" sz="2200" dirty="0"/>
              <a:t> du projet et le </a:t>
            </a:r>
            <a:r>
              <a:rPr lang="fr-CA" sz="2200" b="1" dirty="0"/>
              <a:t>budget</a:t>
            </a:r>
            <a:r>
              <a:rPr lang="fr-CA" sz="2200" dirty="0"/>
              <a:t> approuvé, le cas échéant.</a:t>
            </a:r>
          </a:p>
        </p:txBody>
      </p:sp>
    </p:spTree>
    <p:extLst>
      <p:ext uri="{BB962C8B-B14F-4D97-AF65-F5344CB8AC3E}">
        <p14:creationId xmlns:p14="http://schemas.microsoft.com/office/powerpoint/2010/main" val="585559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up)">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up)">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up)">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up)">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up)">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wipe(up)">
                                      <p:cBhvr>
                                        <p:cTn id="3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9507A-638F-473A-5EFA-713D2D87F05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449BF99-D497-35EB-95AA-0A950665B1B2}"/>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Une fois le projet approuvé, que se passe-t-il?</a:t>
            </a:r>
          </a:p>
        </p:txBody>
      </p:sp>
      <p:sp>
        <p:nvSpPr>
          <p:cNvPr id="8" name="ZoneTexte 7">
            <a:extLst>
              <a:ext uri="{FF2B5EF4-FFF2-40B4-BE49-F238E27FC236}">
                <a16:creationId xmlns:a16="http://schemas.microsoft.com/office/drawing/2014/main" id="{897B590D-0FAF-2DFB-D670-D50520FE8AB0}"/>
              </a:ext>
            </a:extLst>
          </p:cNvPr>
          <p:cNvSpPr txBox="1"/>
          <p:nvPr/>
        </p:nvSpPr>
        <p:spPr>
          <a:xfrm>
            <a:off x="790426" y="1853994"/>
            <a:ext cx="10334774" cy="3908762"/>
          </a:xfrm>
          <a:prstGeom prst="rect">
            <a:avLst/>
          </a:prstGeom>
          <a:noFill/>
        </p:spPr>
        <p:txBody>
          <a:bodyPr wrap="square" rtlCol="0">
            <a:spAutoFit/>
          </a:bodyPr>
          <a:lstStyle/>
          <a:p>
            <a:pPr marL="342900" indent="-342900" algn="just">
              <a:spcBef>
                <a:spcPts val="1200"/>
              </a:spcBef>
              <a:buFont typeface="Arial" panose="020B0604020202020204" pitchFamily="34" charset="0"/>
              <a:buChar char="•"/>
            </a:pPr>
            <a:r>
              <a:rPr lang="fr-CA" sz="2200" dirty="0"/>
              <a:t>Création de </a:t>
            </a:r>
            <a:r>
              <a:rPr lang="fr-CA" sz="2200" b="1" dirty="0"/>
              <a:t>l’entente</a:t>
            </a:r>
            <a:r>
              <a:rPr lang="fr-CA" sz="2200" dirty="0"/>
              <a:t> JV par l’agent JV de Services Québec</a:t>
            </a:r>
          </a:p>
          <a:p>
            <a:pPr marL="342900" indent="-342900" algn="just">
              <a:spcBef>
                <a:spcPts val="1200"/>
              </a:spcBef>
              <a:buFont typeface="Arial" panose="020B0604020202020204" pitchFamily="34" charset="0"/>
              <a:buChar char="•"/>
            </a:pPr>
            <a:r>
              <a:rPr lang="fr-CA" sz="2200" dirty="0"/>
              <a:t>Déblocage du </a:t>
            </a:r>
            <a:r>
              <a:rPr lang="fr-CA" sz="2200" b="1" dirty="0"/>
              <a:t>soutien du revenu </a:t>
            </a:r>
            <a:r>
              <a:rPr lang="fr-CA" sz="2200" dirty="0"/>
              <a:t>par l’Agent d’aide à l’emploi</a:t>
            </a:r>
          </a:p>
          <a:p>
            <a:pPr marL="342900" indent="-342900" algn="just">
              <a:spcBef>
                <a:spcPts val="1200"/>
              </a:spcBef>
              <a:buFont typeface="Arial" panose="020B0604020202020204" pitchFamily="34" charset="0"/>
              <a:buChar char="•"/>
            </a:pPr>
            <a:r>
              <a:rPr lang="fr-CA" sz="2200" dirty="0"/>
              <a:t>Ouverture du </a:t>
            </a:r>
            <a:r>
              <a:rPr lang="fr-CA" sz="2200" b="1" dirty="0"/>
              <a:t>compte bancaire: compte personnel à simple signature </a:t>
            </a:r>
            <a:r>
              <a:rPr lang="fr-CA" sz="2200" dirty="0"/>
              <a:t>par le jeune - adhésion au dépôt direct à compléter</a:t>
            </a:r>
          </a:p>
          <a:p>
            <a:pPr marL="342900" indent="-342900" algn="just">
              <a:spcBef>
                <a:spcPts val="1200"/>
              </a:spcBef>
              <a:buFont typeface="Arial" panose="020B0604020202020204" pitchFamily="34" charset="0"/>
              <a:buChar char="•"/>
            </a:pPr>
            <a:r>
              <a:rPr lang="fr-CA" sz="2200" dirty="0"/>
              <a:t>Confirmation du démarrage de l’</a:t>
            </a:r>
            <a:r>
              <a:rPr lang="fr-CA" sz="2200" b="1" dirty="0"/>
              <a:t>assurance</a:t>
            </a:r>
            <a:r>
              <a:rPr lang="fr-CA" sz="2200" dirty="0"/>
              <a:t> en date du premier jour officiel du projet.</a:t>
            </a:r>
          </a:p>
          <a:p>
            <a:pPr marL="342900" indent="-342900" algn="just">
              <a:spcBef>
                <a:spcPts val="1200"/>
              </a:spcBef>
              <a:buFont typeface="Arial" panose="020B0604020202020204" pitchFamily="34" charset="0"/>
              <a:buChar char="•"/>
            </a:pPr>
            <a:r>
              <a:rPr lang="fr-CA" sz="2200" dirty="0"/>
              <a:t>Possibilité de faire une </a:t>
            </a:r>
            <a:r>
              <a:rPr lang="fr-CA" sz="2200" b="1" dirty="0"/>
              <a:t>première comptabilité </a:t>
            </a:r>
            <a:r>
              <a:rPr lang="fr-CA" sz="2200" dirty="0"/>
              <a:t>pour faire une demande d’avance d’argent notamment pour le paiement de l’assurance. Un délai de paiement est accepté par le courtier pour permettre la manipulation</a:t>
            </a:r>
            <a:endParaRPr lang="fr-CA" sz="2200" b="1" dirty="0"/>
          </a:p>
          <a:p>
            <a:pPr marL="342900" indent="-342900" algn="just">
              <a:spcBef>
                <a:spcPts val="1200"/>
              </a:spcBef>
              <a:buFont typeface="Arial" panose="020B0604020202020204" pitchFamily="34" charset="0"/>
              <a:buChar char="•"/>
            </a:pPr>
            <a:endParaRPr lang="fr-CA" sz="2200" b="1" dirty="0"/>
          </a:p>
        </p:txBody>
      </p:sp>
    </p:spTree>
    <p:extLst>
      <p:ext uri="{BB962C8B-B14F-4D97-AF65-F5344CB8AC3E}">
        <p14:creationId xmlns:p14="http://schemas.microsoft.com/office/powerpoint/2010/main" val="212961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81698-D2BC-0832-71C9-319BD8AFC807}"/>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D6E68C7-3373-4FCB-F4E3-95B77C89D0FD}"/>
              </a:ext>
            </a:extLst>
          </p:cNvPr>
          <p:cNvSpPr>
            <a:spLocks noGrp="1"/>
          </p:cNvSpPr>
          <p:nvPr>
            <p:ph type="ctrTitle"/>
          </p:nvPr>
        </p:nvSpPr>
        <p:spPr/>
        <p:txBody>
          <a:bodyPr rtlCol="0"/>
          <a:lstStyle/>
          <a:p>
            <a:pPr rtl="0"/>
            <a:r>
              <a:rPr lang="fr-FR" dirty="0"/>
              <a:t>SUIVI du projet</a:t>
            </a:r>
          </a:p>
        </p:txBody>
      </p:sp>
    </p:spTree>
    <p:extLst>
      <p:ext uri="{BB962C8B-B14F-4D97-AF65-F5344CB8AC3E}">
        <p14:creationId xmlns:p14="http://schemas.microsoft.com/office/powerpoint/2010/main" val="735236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59AF7-D708-7860-2F65-80EDAA03965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64AACDF-0609-64DD-ED87-0F0F209FB809}"/>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Suivi du projet</a:t>
            </a:r>
          </a:p>
        </p:txBody>
      </p:sp>
      <p:sp>
        <p:nvSpPr>
          <p:cNvPr id="3" name="ZoneTexte 2">
            <a:extLst>
              <a:ext uri="{FF2B5EF4-FFF2-40B4-BE49-F238E27FC236}">
                <a16:creationId xmlns:a16="http://schemas.microsoft.com/office/drawing/2014/main" id="{D9D67EFF-8242-2781-FDEF-E27F70CD74BF}"/>
              </a:ext>
            </a:extLst>
          </p:cNvPr>
          <p:cNvSpPr txBox="1"/>
          <p:nvPr/>
        </p:nvSpPr>
        <p:spPr>
          <a:xfrm>
            <a:off x="790426" y="1417495"/>
            <a:ext cx="10334774" cy="5062924"/>
          </a:xfrm>
          <a:prstGeom prst="rect">
            <a:avLst/>
          </a:prstGeom>
          <a:noFill/>
        </p:spPr>
        <p:txBody>
          <a:bodyPr wrap="square" rtlCol="0">
            <a:spAutoFit/>
          </a:bodyPr>
          <a:lstStyle/>
          <a:p>
            <a:pPr algn="just">
              <a:lnSpc>
                <a:spcPct val="150000"/>
              </a:lnSpc>
              <a:spcBef>
                <a:spcPts val="600"/>
              </a:spcBef>
            </a:pPr>
            <a:r>
              <a:rPr lang="fr-CA" sz="2200" u="sng" dirty="0">
                <a:highlight>
                  <a:srgbClr val="FFFF00"/>
                </a:highlight>
              </a:rPr>
              <a:t>Quelques essentiels à retenir!</a:t>
            </a:r>
          </a:p>
          <a:p>
            <a:pPr marL="342900" lvl="0" indent="-342900" algn="just">
              <a:spcBef>
                <a:spcPts val="600"/>
              </a:spcBef>
              <a:buFont typeface="Arial" panose="020B0604020202020204" pitchFamily="34" charset="0"/>
              <a:buChar char="•"/>
            </a:pPr>
            <a:r>
              <a:rPr lang="fr-CA" sz="2000" dirty="0">
                <a:solidFill>
                  <a:srgbClr val="595959"/>
                </a:solidFill>
              </a:rPr>
              <a:t>Fixez des </a:t>
            </a:r>
            <a:r>
              <a:rPr lang="fr-CA" sz="2000" b="1" dirty="0">
                <a:solidFill>
                  <a:srgbClr val="595959"/>
                </a:solidFill>
              </a:rPr>
              <a:t>RDV mensuels </a:t>
            </a:r>
            <a:r>
              <a:rPr lang="fr-CA" sz="2000" dirty="0">
                <a:solidFill>
                  <a:srgbClr val="595959"/>
                </a:solidFill>
              </a:rPr>
              <a:t>avec vos participants pour la revue des comptabilités et le suivi de projet.</a:t>
            </a:r>
          </a:p>
          <a:p>
            <a:pPr marL="342900" lvl="0" indent="-342900" algn="just">
              <a:spcBef>
                <a:spcPts val="600"/>
              </a:spcBef>
              <a:buFont typeface="Arial" panose="020B0604020202020204" pitchFamily="34" charset="0"/>
              <a:buChar char="•"/>
            </a:pPr>
            <a:endParaRPr lang="fr-CA" sz="2000" dirty="0">
              <a:solidFill>
                <a:srgbClr val="595959"/>
              </a:solidFill>
            </a:endParaRPr>
          </a:p>
          <a:p>
            <a:pPr marL="342900" lvl="0" indent="-342900" algn="just">
              <a:spcBef>
                <a:spcPts val="600"/>
              </a:spcBef>
              <a:buFont typeface="Arial" panose="020B0604020202020204" pitchFamily="34" charset="0"/>
              <a:buChar char="•"/>
            </a:pPr>
            <a:r>
              <a:rPr lang="fr-CA" sz="2000" dirty="0">
                <a:solidFill>
                  <a:srgbClr val="595959"/>
                </a:solidFill>
              </a:rPr>
              <a:t>Rédiger une </a:t>
            </a:r>
            <a:r>
              <a:rPr lang="fr-CA" sz="2000" b="1" dirty="0">
                <a:solidFill>
                  <a:srgbClr val="595959"/>
                </a:solidFill>
              </a:rPr>
              <a:t>note de suivi de projet</a:t>
            </a:r>
            <a:r>
              <a:rPr lang="fr-CA" sz="2000" dirty="0">
                <a:solidFill>
                  <a:srgbClr val="595959"/>
                </a:solidFill>
              </a:rPr>
              <a:t> que vous joindrez à la comptabilité (vous pouvez demander au jeune de le faire également)</a:t>
            </a:r>
          </a:p>
          <a:p>
            <a:pPr marL="342900" lvl="0" indent="-342900" algn="just">
              <a:spcBef>
                <a:spcPts val="600"/>
              </a:spcBef>
              <a:buFont typeface="Arial" panose="020B0604020202020204" pitchFamily="34" charset="0"/>
              <a:buChar char="•"/>
            </a:pPr>
            <a:endParaRPr lang="fr-CA" sz="2000" dirty="0">
              <a:solidFill>
                <a:srgbClr val="595959"/>
              </a:solidFill>
            </a:endParaRPr>
          </a:p>
          <a:p>
            <a:pPr marL="342900" lvl="0" indent="-342900" algn="just">
              <a:spcBef>
                <a:spcPts val="600"/>
              </a:spcBef>
              <a:buFont typeface="Arial" panose="020B0604020202020204" pitchFamily="34" charset="0"/>
              <a:buChar char="•"/>
            </a:pPr>
            <a:r>
              <a:rPr lang="fr-CA" sz="2000" dirty="0">
                <a:solidFill>
                  <a:srgbClr val="595959"/>
                </a:solidFill>
              </a:rPr>
              <a:t>En cas de </a:t>
            </a:r>
            <a:r>
              <a:rPr lang="fr-CA" sz="2000" b="1" dirty="0">
                <a:solidFill>
                  <a:srgbClr val="595959"/>
                </a:solidFill>
              </a:rPr>
              <a:t>changement</a:t>
            </a:r>
            <a:r>
              <a:rPr lang="fr-CA" sz="2000" dirty="0">
                <a:solidFill>
                  <a:srgbClr val="595959"/>
                </a:solidFill>
              </a:rPr>
              <a:t> </a:t>
            </a:r>
            <a:r>
              <a:rPr lang="fr-CA" sz="2000" b="1" dirty="0">
                <a:solidFill>
                  <a:srgbClr val="595959"/>
                </a:solidFill>
              </a:rPr>
              <a:t>majeur</a:t>
            </a:r>
            <a:r>
              <a:rPr lang="fr-CA" sz="2000" dirty="0">
                <a:solidFill>
                  <a:srgbClr val="595959"/>
                </a:solidFill>
              </a:rPr>
              <a:t> dans le budget, dans les objectifs ou l’organisation du projet, vous devrez faire une </a:t>
            </a:r>
            <a:r>
              <a:rPr lang="fr-CA" sz="2000" b="1" dirty="0">
                <a:solidFill>
                  <a:srgbClr val="595959"/>
                </a:solidFill>
              </a:rPr>
              <a:t>demande de modification de projet</a:t>
            </a:r>
            <a:r>
              <a:rPr lang="fr-CA" sz="2000" dirty="0">
                <a:solidFill>
                  <a:srgbClr val="595959"/>
                </a:solidFill>
              </a:rPr>
              <a:t>, et me l’envoyer pour que je la transmette à Services Québec. Notez qu’une demande de modification de projet importante pourrait requérir l’implication du comité-conseil</a:t>
            </a:r>
          </a:p>
          <a:p>
            <a:pPr marL="342900" lvl="0" indent="-342900" algn="just">
              <a:spcBef>
                <a:spcPts val="600"/>
              </a:spcBef>
              <a:buFont typeface="Arial" panose="020B0604020202020204" pitchFamily="34" charset="0"/>
              <a:buChar char="•"/>
            </a:pPr>
            <a:r>
              <a:rPr lang="fr-CA" sz="2000" dirty="0">
                <a:solidFill>
                  <a:srgbClr val="595959"/>
                </a:solidFill>
              </a:rPr>
              <a:t>Toutes les </a:t>
            </a:r>
            <a:r>
              <a:rPr lang="fr-CA" sz="2000" b="1" dirty="0">
                <a:solidFill>
                  <a:srgbClr val="595959"/>
                </a:solidFill>
              </a:rPr>
              <a:t>communications</a:t>
            </a:r>
            <a:r>
              <a:rPr lang="fr-CA" sz="2000" dirty="0">
                <a:solidFill>
                  <a:srgbClr val="595959"/>
                </a:solidFill>
              </a:rPr>
              <a:t>, document ou matériel publié ou diffusé durant le projet doit être validé par le service des communications. Le matériel doit m’être envoyé directement. Si la diffusion du matériel est prévue après la fin du projet, aucune validation nécessaire.</a:t>
            </a:r>
          </a:p>
        </p:txBody>
      </p:sp>
    </p:spTree>
    <p:extLst>
      <p:ext uri="{BB962C8B-B14F-4D97-AF65-F5344CB8AC3E}">
        <p14:creationId xmlns:p14="http://schemas.microsoft.com/office/powerpoint/2010/main" val="32705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3418A-CEB3-D33D-3BEC-16C0F7BE52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9C97762-E51B-D8AC-8716-65318A7A9E45}"/>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Ah les comptabilités!!</a:t>
            </a:r>
          </a:p>
        </p:txBody>
      </p:sp>
      <p:sp>
        <p:nvSpPr>
          <p:cNvPr id="3" name="ZoneTexte 2">
            <a:extLst>
              <a:ext uri="{FF2B5EF4-FFF2-40B4-BE49-F238E27FC236}">
                <a16:creationId xmlns:a16="http://schemas.microsoft.com/office/drawing/2014/main" id="{642449B4-DBDB-9C34-FFEB-9A27126816F8}"/>
              </a:ext>
            </a:extLst>
          </p:cNvPr>
          <p:cNvSpPr txBox="1"/>
          <p:nvPr/>
        </p:nvSpPr>
        <p:spPr>
          <a:xfrm>
            <a:off x="790426" y="1417495"/>
            <a:ext cx="10334774" cy="4139595"/>
          </a:xfrm>
          <a:prstGeom prst="rect">
            <a:avLst/>
          </a:prstGeom>
          <a:noFill/>
        </p:spPr>
        <p:txBody>
          <a:bodyPr wrap="square" rtlCol="0">
            <a:spAutoFit/>
          </a:bodyPr>
          <a:lstStyle/>
          <a:p>
            <a:pPr algn="just">
              <a:lnSpc>
                <a:spcPct val="150000"/>
              </a:lnSpc>
              <a:spcBef>
                <a:spcPts val="600"/>
              </a:spcBef>
            </a:pPr>
            <a:r>
              <a:rPr lang="fr-CA" sz="2200" u="sng" dirty="0">
                <a:highlight>
                  <a:srgbClr val="FFFF00"/>
                </a:highlight>
              </a:rPr>
              <a:t>Quelques essentiels à retenir!</a:t>
            </a:r>
          </a:p>
          <a:p>
            <a:pPr marL="342900" indent="-342900" algn="just">
              <a:spcBef>
                <a:spcPts val="1200"/>
              </a:spcBef>
              <a:buFont typeface="Arial" panose="020B0604020202020204" pitchFamily="34" charset="0"/>
              <a:buChar char="•"/>
            </a:pPr>
            <a:r>
              <a:rPr lang="fr-CA" sz="2000" dirty="0"/>
              <a:t>Les comptabilités font partie des apprentissages de JV: elles doivent être </a:t>
            </a:r>
            <a:r>
              <a:rPr lang="fr-CA" sz="2000" b="1" dirty="0"/>
              <a:t>complétées par le jeune puis révisées avec vous.</a:t>
            </a:r>
          </a:p>
          <a:p>
            <a:pPr marL="342900" indent="-342900" algn="just">
              <a:spcBef>
                <a:spcPts val="1200"/>
              </a:spcBef>
              <a:buFont typeface="Arial" panose="020B0604020202020204" pitchFamily="34" charset="0"/>
              <a:buChar char="•"/>
            </a:pPr>
            <a:r>
              <a:rPr lang="fr-CA" sz="2000" dirty="0"/>
              <a:t>Les comptabilités doivent être accompagnées:</a:t>
            </a:r>
          </a:p>
          <a:p>
            <a:pPr marL="800100" lvl="1" indent="-342900" algn="just">
              <a:spcBef>
                <a:spcPts val="600"/>
              </a:spcBef>
              <a:buFont typeface="Wingdings" panose="05000000000000000000" pitchFamily="2" charset="2"/>
              <a:buChar char="Ø"/>
            </a:pPr>
            <a:r>
              <a:rPr lang="fr-CA" sz="2000" dirty="0"/>
              <a:t>de toutes les </a:t>
            </a:r>
            <a:r>
              <a:rPr lang="fr-CA" sz="2000" b="1" dirty="0"/>
              <a:t>pièces justificatives </a:t>
            </a:r>
            <a:r>
              <a:rPr lang="fr-CA" sz="2000" dirty="0"/>
              <a:t>de dépenses</a:t>
            </a:r>
          </a:p>
          <a:p>
            <a:pPr marL="800100" lvl="1" indent="-342900" algn="just">
              <a:spcBef>
                <a:spcPts val="600"/>
              </a:spcBef>
              <a:buFont typeface="Wingdings" panose="05000000000000000000" pitchFamily="2" charset="2"/>
              <a:buChar char="Ø"/>
            </a:pPr>
            <a:r>
              <a:rPr lang="fr-CA" sz="2000" dirty="0"/>
              <a:t>du </a:t>
            </a:r>
            <a:r>
              <a:rPr lang="fr-CA" sz="2000" b="1" dirty="0"/>
              <a:t>relevé bancaire </a:t>
            </a:r>
            <a:r>
              <a:rPr lang="fr-CA" sz="2000" dirty="0"/>
              <a:t>du mois</a:t>
            </a:r>
          </a:p>
          <a:p>
            <a:pPr marL="342900" indent="-342900" algn="just">
              <a:spcBef>
                <a:spcPts val="1200"/>
              </a:spcBef>
              <a:buFont typeface="Arial" panose="020B0604020202020204" pitchFamily="34" charset="0"/>
              <a:buChar char="•"/>
            </a:pPr>
            <a:r>
              <a:rPr lang="fr-CA" sz="2000" dirty="0"/>
              <a:t>Les comptabilités doivent être envoyées </a:t>
            </a:r>
            <a:r>
              <a:rPr lang="fr-CA" sz="2000" b="1" dirty="0"/>
              <a:t>à la coordonnatrice </a:t>
            </a:r>
            <a:r>
              <a:rPr lang="fr-CA" sz="2000" dirty="0"/>
              <a:t>qui se chargera de les transmettre à SQ</a:t>
            </a:r>
          </a:p>
          <a:p>
            <a:pPr marL="342900" indent="-342900" algn="just">
              <a:spcBef>
                <a:spcPts val="1200"/>
              </a:spcBef>
              <a:buFont typeface="Arial" panose="020B0604020202020204" pitchFamily="34" charset="0"/>
              <a:buChar char="•"/>
            </a:pPr>
            <a:r>
              <a:rPr lang="fr-CA" sz="2000" dirty="0"/>
              <a:t>Une </a:t>
            </a:r>
            <a:r>
              <a:rPr lang="fr-CA" sz="2000" b="1" dirty="0"/>
              <a:t>note de suivi de projet </a:t>
            </a:r>
            <a:r>
              <a:rPr lang="fr-CA" sz="2000" dirty="0"/>
              <a:t>doit être complétée chaque mois par le participant pour garder une trace des actions effectuées mensuellement.</a:t>
            </a:r>
          </a:p>
        </p:txBody>
      </p:sp>
    </p:spTree>
    <p:extLst>
      <p:ext uri="{BB962C8B-B14F-4D97-AF65-F5344CB8AC3E}">
        <p14:creationId xmlns:p14="http://schemas.microsoft.com/office/powerpoint/2010/main" val="224777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age 23">
            <a:extLst>
              <a:ext uri="{FF2B5EF4-FFF2-40B4-BE49-F238E27FC236}">
                <a16:creationId xmlns:a16="http://schemas.microsoft.com/office/drawing/2014/main" id="{A6B9CE1B-3DB2-CB3B-675B-8CCDA689F2E0}"/>
              </a:ext>
            </a:extLst>
          </p:cNvPr>
          <p:cNvPicPr>
            <a:picLocks noChangeAspect="1"/>
          </p:cNvPicPr>
          <p:nvPr/>
        </p:nvPicPr>
        <p:blipFill>
          <a:blip r:embed="rId2"/>
          <a:stretch>
            <a:fillRect/>
          </a:stretch>
        </p:blipFill>
        <p:spPr>
          <a:xfrm>
            <a:off x="2924066" y="-27902"/>
            <a:ext cx="5892190" cy="6858000"/>
          </a:xfrm>
          <a:prstGeom prst="rect">
            <a:avLst/>
          </a:prstGeom>
        </p:spPr>
      </p:pic>
      <p:grpSp>
        <p:nvGrpSpPr>
          <p:cNvPr id="19" name="Groupe 18">
            <a:extLst>
              <a:ext uri="{FF2B5EF4-FFF2-40B4-BE49-F238E27FC236}">
                <a16:creationId xmlns:a16="http://schemas.microsoft.com/office/drawing/2014/main" id="{4727AA38-67F5-68B2-3437-6B2F7B631299}"/>
              </a:ext>
            </a:extLst>
          </p:cNvPr>
          <p:cNvGrpSpPr/>
          <p:nvPr/>
        </p:nvGrpSpPr>
        <p:grpSpPr>
          <a:xfrm>
            <a:off x="283126" y="274633"/>
            <a:ext cx="4888314" cy="582550"/>
            <a:chOff x="283126" y="274633"/>
            <a:chExt cx="4888314" cy="582550"/>
          </a:xfrm>
        </p:grpSpPr>
        <p:sp>
          <p:nvSpPr>
            <p:cNvPr id="4" name="Rectangle 3">
              <a:extLst>
                <a:ext uri="{FF2B5EF4-FFF2-40B4-BE49-F238E27FC236}">
                  <a16:creationId xmlns:a16="http://schemas.microsoft.com/office/drawing/2014/main" id="{49243EBF-D4DE-2FD7-A636-6B66405BB7E6}"/>
                </a:ext>
              </a:extLst>
            </p:cNvPr>
            <p:cNvSpPr/>
            <p:nvPr/>
          </p:nvSpPr>
          <p:spPr>
            <a:xfrm>
              <a:off x="283126" y="274633"/>
              <a:ext cx="4134239" cy="533400"/>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400" dirty="0"/>
                <a:t>Nom du projet sous la forme:</a:t>
              </a:r>
            </a:p>
            <a:p>
              <a:pPr algn="ctr"/>
              <a:r>
                <a:rPr lang="fr-CA" sz="1400" dirty="0"/>
                <a:t>Nom du participant/JV/Nom du projet</a:t>
              </a:r>
            </a:p>
          </p:txBody>
        </p:sp>
        <p:cxnSp>
          <p:nvCxnSpPr>
            <p:cNvPr id="6" name="Connecteur droit avec flèche 5">
              <a:extLst>
                <a:ext uri="{FF2B5EF4-FFF2-40B4-BE49-F238E27FC236}">
                  <a16:creationId xmlns:a16="http://schemas.microsoft.com/office/drawing/2014/main" id="{A8DD351B-20EB-EEB1-1D8D-5C13A3C131C1}"/>
                </a:ext>
              </a:extLst>
            </p:cNvPr>
            <p:cNvCxnSpPr>
              <a:cxnSpLocks/>
              <a:stCxn id="4" idx="3"/>
            </p:cNvCxnSpPr>
            <p:nvPr/>
          </p:nvCxnSpPr>
          <p:spPr>
            <a:xfrm>
              <a:off x="4417365" y="541333"/>
              <a:ext cx="754075" cy="3158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1" name="Groupe 20">
            <a:extLst>
              <a:ext uri="{FF2B5EF4-FFF2-40B4-BE49-F238E27FC236}">
                <a16:creationId xmlns:a16="http://schemas.microsoft.com/office/drawing/2014/main" id="{62EBBC78-F911-3D19-B505-0D4DF4D509C1}"/>
              </a:ext>
            </a:extLst>
          </p:cNvPr>
          <p:cNvGrpSpPr/>
          <p:nvPr/>
        </p:nvGrpSpPr>
        <p:grpSpPr>
          <a:xfrm>
            <a:off x="769479" y="880786"/>
            <a:ext cx="4401961" cy="437406"/>
            <a:chOff x="769479" y="1083285"/>
            <a:chExt cx="4401961" cy="437406"/>
          </a:xfrm>
        </p:grpSpPr>
        <p:sp>
          <p:nvSpPr>
            <p:cNvPr id="8" name="Rectangle 7">
              <a:extLst>
                <a:ext uri="{FF2B5EF4-FFF2-40B4-BE49-F238E27FC236}">
                  <a16:creationId xmlns:a16="http://schemas.microsoft.com/office/drawing/2014/main" id="{DDCD79A1-199B-9A5A-3D41-9EB301424814}"/>
                </a:ext>
              </a:extLst>
            </p:cNvPr>
            <p:cNvSpPr/>
            <p:nvPr/>
          </p:nvSpPr>
          <p:spPr>
            <a:xfrm>
              <a:off x="769479" y="1083285"/>
              <a:ext cx="1363047" cy="391886"/>
            </a:xfrm>
            <a:prstGeom prst="rect">
              <a:avLst/>
            </a:prstGeom>
            <a:solidFill>
              <a:schemeClr val="accent2">
                <a:lumMod val="60000"/>
                <a:lumOff val="4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200" dirty="0"/>
                <a:t>Date de début du projet</a:t>
              </a:r>
            </a:p>
          </p:txBody>
        </p:sp>
        <p:cxnSp>
          <p:nvCxnSpPr>
            <p:cNvPr id="20" name="Connecteur droit avec flèche 19">
              <a:extLst>
                <a:ext uri="{FF2B5EF4-FFF2-40B4-BE49-F238E27FC236}">
                  <a16:creationId xmlns:a16="http://schemas.microsoft.com/office/drawing/2014/main" id="{F748D3BD-EE9F-F486-717D-9811903751A0}"/>
                </a:ext>
              </a:extLst>
            </p:cNvPr>
            <p:cNvCxnSpPr>
              <a:cxnSpLocks/>
              <a:stCxn id="8" idx="3"/>
            </p:cNvCxnSpPr>
            <p:nvPr/>
          </p:nvCxnSpPr>
          <p:spPr>
            <a:xfrm>
              <a:off x="2132526" y="1279228"/>
              <a:ext cx="3038914" cy="2414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2" name="Groupe 21">
            <a:extLst>
              <a:ext uri="{FF2B5EF4-FFF2-40B4-BE49-F238E27FC236}">
                <a16:creationId xmlns:a16="http://schemas.microsoft.com/office/drawing/2014/main" id="{016666D1-1276-1257-8947-3497CAB7EEAC}"/>
              </a:ext>
            </a:extLst>
          </p:cNvPr>
          <p:cNvGrpSpPr/>
          <p:nvPr/>
        </p:nvGrpSpPr>
        <p:grpSpPr>
          <a:xfrm>
            <a:off x="8517812" y="781350"/>
            <a:ext cx="3408465" cy="465080"/>
            <a:chOff x="8517812" y="781350"/>
            <a:chExt cx="3408465" cy="465080"/>
          </a:xfrm>
        </p:grpSpPr>
        <p:sp>
          <p:nvSpPr>
            <p:cNvPr id="18" name="Rectangle 17">
              <a:extLst>
                <a:ext uri="{FF2B5EF4-FFF2-40B4-BE49-F238E27FC236}">
                  <a16:creationId xmlns:a16="http://schemas.microsoft.com/office/drawing/2014/main" id="{97D8E897-6704-951B-F379-7566609AE2B6}"/>
                </a:ext>
              </a:extLst>
            </p:cNvPr>
            <p:cNvSpPr/>
            <p:nvPr/>
          </p:nvSpPr>
          <p:spPr>
            <a:xfrm>
              <a:off x="10563230" y="781350"/>
              <a:ext cx="1363047" cy="391886"/>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200" dirty="0"/>
                <a:t>Date de fin du projet</a:t>
              </a:r>
            </a:p>
          </p:txBody>
        </p:sp>
        <p:cxnSp>
          <p:nvCxnSpPr>
            <p:cNvPr id="23" name="Connecteur droit avec flèche 22">
              <a:extLst>
                <a:ext uri="{FF2B5EF4-FFF2-40B4-BE49-F238E27FC236}">
                  <a16:creationId xmlns:a16="http://schemas.microsoft.com/office/drawing/2014/main" id="{E728E52F-0B68-4697-A2E1-7F92439682FF}"/>
                </a:ext>
              </a:extLst>
            </p:cNvPr>
            <p:cNvCxnSpPr>
              <a:cxnSpLocks/>
              <a:stCxn id="18" idx="1"/>
            </p:cNvCxnSpPr>
            <p:nvPr/>
          </p:nvCxnSpPr>
          <p:spPr>
            <a:xfrm flipH="1">
              <a:off x="8517812" y="977293"/>
              <a:ext cx="2045418" cy="2691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7" name="Groupe 26">
            <a:extLst>
              <a:ext uri="{FF2B5EF4-FFF2-40B4-BE49-F238E27FC236}">
                <a16:creationId xmlns:a16="http://schemas.microsoft.com/office/drawing/2014/main" id="{C838B524-70AC-A1BB-A32D-F10A4ECC1AB1}"/>
              </a:ext>
            </a:extLst>
          </p:cNvPr>
          <p:cNvGrpSpPr/>
          <p:nvPr/>
        </p:nvGrpSpPr>
        <p:grpSpPr>
          <a:xfrm>
            <a:off x="6837680" y="1659074"/>
            <a:ext cx="3374773" cy="632619"/>
            <a:chOff x="6837680" y="1659074"/>
            <a:chExt cx="3374773" cy="632619"/>
          </a:xfrm>
        </p:grpSpPr>
        <p:sp>
          <p:nvSpPr>
            <p:cNvPr id="17" name="Rectangle 16">
              <a:extLst>
                <a:ext uri="{FF2B5EF4-FFF2-40B4-BE49-F238E27FC236}">
                  <a16:creationId xmlns:a16="http://schemas.microsoft.com/office/drawing/2014/main" id="{0A583B3B-F401-CFCC-966A-EDA43971D96B}"/>
                </a:ext>
              </a:extLst>
            </p:cNvPr>
            <p:cNvSpPr/>
            <p:nvPr/>
          </p:nvSpPr>
          <p:spPr>
            <a:xfrm>
              <a:off x="8849406" y="1758293"/>
              <a:ext cx="1363047" cy="533400"/>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000" dirty="0"/>
                <a:t>1</a:t>
              </a:r>
              <a:r>
                <a:rPr lang="fr-CA" sz="1000" baseline="30000" dirty="0"/>
                <a:t>er</a:t>
              </a:r>
              <a:r>
                <a:rPr lang="fr-CA" sz="1000" dirty="0"/>
                <a:t> jour du mois (ou du début de projet le 1</a:t>
              </a:r>
              <a:r>
                <a:rPr lang="fr-CA" sz="1000" baseline="30000" dirty="0"/>
                <a:t>er</a:t>
              </a:r>
              <a:r>
                <a:rPr lang="fr-CA" sz="1000" dirty="0"/>
                <a:t> mois)</a:t>
              </a:r>
            </a:p>
          </p:txBody>
        </p:sp>
        <p:cxnSp>
          <p:nvCxnSpPr>
            <p:cNvPr id="25" name="Connecteur droit avec flèche 24">
              <a:extLst>
                <a:ext uri="{FF2B5EF4-FFF2-40B4-BE49-F238E27FC236}">
                  <a16:creationId xmlns:a16="http://schemas.microsoft.com/office/drawing/2014/main" id="{DD8E0371-51CB-3E11-FCDE-360F14DC9A58}"/>
                </a:ext>
              </a:extLst>
            </p:cNvPr>
            <p:cNvCxnSpPr>
              <a:cxnSpLocks/>
              <a:stCxn id="17" idx="1"/>
            </p:cNvCxnSpPr>
            <p:nvPr/>
          </p:nvCxnSpPr>
          <p:spPr>
            <a:xfrm flipH="1" flipV="1">
              <a:off x="6837680" y="1659074"/>
              <a:ext cx="2011726" cy="3659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6" name="Groupe 25">
            <a:extLst>
              <a:ext uri="{FF2B5EF4-FFF2-40B4-BE49-F238E27FC236}">
                <a16:creationId xmlns:a16="http://schemas.microsoft.com/office/drawing/2014/main" id="{C2EC3CCF-2EA8-D940-1AA8-ADF2D5B085FA}"/>
              </a:ext>
            </a:extLst>
          </p:cNvPr>
          <p:cNvGrpSpPr/>
          <p:nvPr/>
        </p:nvGrpSpPr>
        <p:grpSpPr>
          <a:xfrm>
            <a:off x="8517811" y="1272672"/>
            <a:ext cx="3408463" cy="533400"/>
            <a:chOff x="8712526" y="1272672"/>
            <a:chExt cx="3212758" cy="533400"/>
          </a:xfrm>
        </p:grpSpPr>
        <p:sp>
          <p:nvSpPr>
            <p:cNvPr id="16" name="Rectangle 15">
              <a:extLst>
                <a:ext uri="{FF2B5EF4-FFF2-40B4-BE49-F238E27FC236}">
                  <a16:creationId xmlns:a16="http://schemas.microsoft.com/office/drawing/2014/main" id="{2E72A917-054A-877D-57D4-4EC577D5BE35}"/>
                </a:ext>
              </a:extLst>
            </p:cNvPr>
            <p:cNvSpPr/>
            <p:nvPr/>
          </p:nvSpPr>
          <p:spPr>
            <a:xfrm>
              <a:off x="10562237" y="1272672"/>
              <a:ext cx="1363047" cy="533400"/>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000" dirty="0"/>
                <a:t>Dernier jour du mois (ou de la fin de projet le dernier mois)</a:t>
              </a:r>
            </a:p>
          </p:txBody>
        </p:sp>
        <p:cxnSp>
          <p:nvCxnSpPr>
            <p:cNvPr id="29" name="Connecteur droit avec flèche 28">
              <a:extLst>
                <a:ext uri="{FF2B5EF4-FFF2-40B4-BE49-F238E27FC236}">
                  <a16:creationId xmlns:a16="http://schemas.microsoft.com/office/drawing/2014/main" id="{20BCEEA4-A1E3-C674-5FE1-D655A8BBCEF3}"/>
                </a:ext>
              </a:extLst>
            </p:cNvPr>
            <p:cNvCxnSpPr>
              <a:cxnSpLocks/>
              <a:stCxn id="16" idx="1"/>
            </p:cNvCxnSpPr>
            <p:nvPr/>
          </p:nvCxnSpPr>
          <p:spPr>
            <a:xfrm flipH="1">
              <a:off x="8712526" y="1539372"/>
              <a:ext cx="1849712" cy="604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5" name="Groupe 4">
            <a:extLst>
              <a:ext uri="{FF2B5EF4-FFF2-40B4-BE49-F238E27FC236}">
                <a16:creationId xmlns:a16="http://schemas.microsoft.com/office/drawing/2014/main" id="{6BE7E02B-9CB8-2FB8-2C64-0337AD869C8B}"/>
              </a:ext>
            </a:extLst>
          </p:cNvPr>
          <p:cNvGrpSpPr/>
          <p:nvPr/>
        </p:nvGrpSpPr>
        <p:grpSpPr>
          <a:xfrm>
            <a:off x="8319706" y="234463"/>
            <a:ext cx="3485469" cy="671222"/>
            <a:chOff x="8319706" y="234463"/>
            <a:chExt cx="3485469" cy="671222"/>
          </a:xfrm>
        </p:grpSpPr>
        <p:sp>
          <p:nvSpPr>
            <p:cNvPr id="7" name="Rectangle 6">
              <a:extLst>
                <a:ext uri="{FF2B5EF4-FFF2-40B4-BE49-F238E27FC236}">
                  <a16:creationId xmlns:a16="http://schemas.microsoft.com/office/drawing/2014/main" id="{0A275AA3-3FD9-9EE6-8066-36BCDE237BDC}"/>
                </a:ext>
              </a:extLst>
            </p:cNvPr>
            <p:cNvSpPr/>
            <p:nvPr/>
          </p:nvSpPr>
          <p:spPr>
            <a:xfrm>
              <a:off x="10498889" y="234463"/>
              <a:ext cx="1306286" cy="447481"/>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200" dirty="0" err="1"/>
                <a:t>Numero</a:t>
              </a:r>
              <a:r>
                <a:rPr lang="fr-CA" sz="1200" dirty="0"/>
                <a:t> de l’entente signée </a:t>
              </a:r>
            </a:p>
          </p:txBody>
        </p:sp>
        <p:cxnSp>
          <p:nvCxnSpPr>
            <p:cNvPr id="31" name="Connecteur droit avec flèche 30">
              <a:extLst>
                <a:ext uri="{FF2B5EF4-FFF2-40B4-BE49-F238E27FC236}">
                  <a16:creationId xmlns:a16="http://schemas.microsoft.com/office/drawing/2014/main" id="{7C0C81D4-E956-9A85-9C87-9FBF127EA9E7}"/>
                </a:ext>
              </a:extLst>
            </p:cNvPr>
            <p:cNvCxnSpPr>
              <a:cxnSpLocks/>
              <a:stCxn id="7" idx="1"/>
            </p:cNvCxnSpPr>
            <p:nvPr/>
          </p:nvCxnSpPr>
          <p:spPr>
            <a:xfrm flipH="1">
              <a:off x="8319706" y="458204"/>
              <a:ext cx="2179183" cy="4474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9" name="Groupe 8">
            <a:extLst>
              <a:ext uri="{FF2B5EF4-FFF2-40B4-BE49-F238E27FC236}">
                <a16:creationId xmlns:a16="http://schemas.microsoft.com/office/drawing/2014/main" id="{7D62A1B6-F728-B5EC-5FDE-37B5FBFA8A02}"/>
              </a:ext>
            </a:extLst>
          </p:cNvPr>
          <p:cNvGrpSpPr/>
          <p:nvPr/>
        </p:nvGrpSpPr>
        <p:grpSpPr>
          <a:xfrm>
            <a:off x="68533" y="1453807"/>
            <a:ext cx="5682027" cy="873069"/>
            <a:chOff x="68533" y="1453807"/>
            <a:chExt cx="5682027" cy="873069"/>
          </a:xfrm>
        </p:grpSpPr>
        <p:sp>
          <p:nvSpPr>
            <p:cNvPr id="34" name="Rectangle 33">
              <a:extLst>
                <a:ext uri="{FF2B5EF4-FFF2-40B4-BE49-F238E27FC236}">
                  <a16:creationId xmlns:a16="http://schemas.microsoft.com/office/drawing/2014/main" id="{1BB003CE-75C3-F189-AFDA-E3032D7783F5}"/>
                </a:ext>
              </a:extLst>
            </p:cNvPr>
            <p:cNvSpPr/>
            <p:nvPr/>
          </p:nvSpPr>
          <p:spPr>
            <a:xfrm>
              <a:off x="68533" y="1453807"/>
              <a:ext cx="2623456" cy="59282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200" dirty="0"/>
                <a:t>Montant validé par Services Québec dans l’entente (correspond au total 1+2 de la colonne - ne change pas)</a:t>
              </a:r>
            </a:p>
          </p:txBody>
        </p:sp>
        <p:cxnSp>
          <p:nvCxnSpPr>
            <p:cNvPr id="36" name="Connecteur droit avec flèche 35">
              <a:extLst>
                <a:ext uri="{FF2B5EF4-FFF2-40B4-BE49-F238E27FC236}">
                  <a16:creationId xmlns:a16="http://schemas.microsoft.com/office/drawing/2014/main" id="{0C2F40C2-FCF0-483B-B3CA-BF95EE08D0FD}"/>
                </a:ext>
              </a:extLst>
            </p:cNvPr>
            <p:cNvCxnSpPr>
              <a:cxnSpLocks/>
              <a:stCxn id="34" idx="3"/>
            </p:cNvCxnSpPr>
            <p:nvPr/>
          </p:nvCxnSpPr>
          <p:spPr>
            <a:xfrm>
              <a:off x="2691989" y="1750218"/>
              <a:ext cx="3058571" cy="5766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10" name="Groupe 9">
            <a:extLst>
              <a:ext uri="{FF2B5EF4-FFF2-40B4-BE49-F238E27FC236}">
                <a16:creationId xmlns:a16="http://schemas.microsoft.com/office/drawing/2014/main" id="{044C27B4-A236-5F0F-3B50-08BB88FE6C7F}"/>
              </a:ext>
            </a:extLst>
          </p:cNvPr>
          <p:cNvGrpSpPr/>
          <p:nvPr/>
        </p:nvGrpSpPr>
        <p:grpSpPr>
          <a:xfrm>
            <a:off x="30463" y="2090523"/>
            <a:ext cx="5720097" cy="672471"/>
            <a:chOff x="30463" y="2090523"/>
            <a:chExt cx="5720097" cy="672471"/>
          </a:xfrm>
        </p:grpSpPr>
        <p:sp>
          <p:nvSpPr>
            <p:cNvPr id="33" name="Rectangle 32">
              <a:extLst>
                <a:ext uri="{FF2B5EF4-FFF2-40B4-BE49-F238E27FC236}">
                  <a16:creationId xmlns:a16="http://schemas.microsoft.com/office/drawing/2014/main" id="{678AC537-1B90-84EF-48CE-61ED28D08FA9}"/>
                </a:ext>
              </a:extLst>
            </p:cNvPr>
            <p:cNvSpPr/>
            <p:nvPr/>
          </p:nvSpPr>
          <p:spPr>
            <a:xfrm>
              <a:off x="30463" y="2090523"/>
              <a:ext cx="2623456" cy="672471"/>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200" dirty="0"/>
                <a:t>Revenus provenant des activités liées au projet que le participant pourrait générer pendant la durée de l’entente (si connus)</a:t>
              </a:r>
            </a:p>
          </p:txBody>
        </p:sp>
        <p:cxnSp>
          <p:nvCxnSpPr>
            <p:cNvPr id="38" name="Connecteur droit avec flèche 37">
              <a:extLst>
                <a:ext uri="{FF2B5EF4-FFF2-40B4-BE49-F238E27FC236}">
                  <a16:creationId xmlns:a16="http://schemas.microsoft.com/office/drawing/2014/main" id="{E51CDA00-935A-24DE-C979-61550E54DC3E}"/>
                </a:ext>
              </a:extLst>
            </p:cNvPr>
            <p:cNvCxnSpPr>
              <a:cxnSpLocks/>
              <a:stCxn id="33" idx="3"/>
            </p:cNvCxnSpPr>
            <p:nvPr/>
          </p:nvCxnSpPr>
          <p:spPr>
            <a:xfrm>
              <a:off x="2653919" y="2426759"/>
              <a:ext cx="3096641" cy="131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11" name="Groupe 10">
            <a:extLst>
              <a:ext uri="{FF2B5EF4-FFF2-40B4-BE49-F238E27FC236}">
                <a16:creationId xmlns:a16="http://schemas.microsoft.com/office/drawing/2014/main" id="{59E3DAE8-2BC1-E4EF-A4D4-6FB1FE8171E2}"/>
              </a:ext>
            </a:extLst>
          </p:cNvPr>
          <p:cNvGrpSpPr/>
          <p:nvPr/>
        </p:nvGrpSpPr>
        <p:grpSpPr>
          <a:xfrm>
            <a:off x="115439" y="2309491"/>
            <a:ext cx="6382741" cy="1757562"/>
            <a:chOff x="114972" y="2339277"/>
            <a:chExt cx="6308138" cy="1724732"/>
          </a:xfrm>
        </p:grpSpPr>
        <p:sp>
          <p:nvSpPr>
            <p:cNvPr id="32" name="Rectangle 31">
              <a:extLst>
                <a:ext uri="{FF2B5EF4-FFF2-40B4-BE49-F238E27FC236}">
                  <a16:creationId xmlns:a16="http://schemas.microsoft.com/office/drawing/2014/main" id="{A6A76ADD-300C-C941-162C-A0C034915139}"/>
                </a:ext>
              </a:extLst>
            </p:cNvPr>
            <p:cNvSpPr/>
            <p:nvPr/>
          </p:nvSpPr>
          <p:spPr>
            <a:xfrm>
              <a:off x="114972" y="3559184"/>
              <a:ext cx="2623456" cy="504825"/>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200" dirty="0"/>
                <a:t>Somme des montants versés par SQ depuis le début du projet (B+C du mois précédent) – Calcul automatique</a:t>
              </a:r>
            </a:p>
          </p:txBody>
        </p:sp>
        <p:cxnSp>
          <p:nvCxnSpPr>
            <p:cNvPr id="46" name="Connecteur droit avec flèche 45">
              <a:extLst>
                <a:ext uri="{FF2B5EF4-FFF2-40B4-BE49-F238E27FC236}">
                  <a16:creationId xmlns:a16="http://schemas.microsoft.com/office/drawing/2014/main" id="{CDBD7B46-975D-9ED4-5C01-E065E9F6A0FA}"/>
                </a:ext>
              </a:extLst>
            </p:cNvPr>
            <p:cNvCxnSpPr>
              <a:cxnSpLocks/>
              <a:stCxn id="32" idx="3"/>
            </p:cNvCxnSpPr>
            <p:nvPr/>
          </p:nvCxnSpPr>
          <p:spPr>
            <a:xfrm flipV="1">
              <a:off x="2738428" y="2339277"/>
              <a:ext cx="3684682" cy="14723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e 11">
            <a:extLst>
              <a:ext uri="{FF2B5EF4-FFF2-40B4-BE49-F238E27FC236}">
                <a16:creationId xmlns:a16="http://schemas.microsoft.com/office/drawing/2014/main" id="{F3CD7D29-84E8-EF54-B437-48A3AE384DE0}"/>
              </a:ext>
            </a:extLst>
          </p:cNvPr>
          <p:cNvGrpSpPr/>
          <p:nvPr/>
        </p:nvGrpSpPr>
        <p:grpSpPr>
          <a:xfrm>
            <a:off x="118957" y="2426758"/>
            <a:ext cx="6342318" cy="2201931"/>
            <a:chOff x="96556" y="2122789"/>
            <a:chExt cx="6342318" cy="2201931"/>
          </a:xfrm>
        </p:grpSpPr>
        <p:sp>
          <p:nvSpPr>
            <p:cNvPr id="42" name="Rectangle 41">
              <a:extLst>
                <a:ext uri="{FF2B5EF4-FFF2-40B4-BE49-F238E27FC236}">
                  <a16:creationId xmlns:a16="http://schemas.microsoft.com/office/drawing/2014/main" id="{F16A06EB-C515-D9AA-4FD0-65EB271B6077}"/>
                </a:ext>
              </a:extLst>
            </p:cNvPr>
            <p:cNvSpPr/>
            <p:nvPr/>
          </p:nvSpPr>
          <p:spPr>
            <a:xfrm>
              <a:off x="96556" y="3819895"/>
              <a:ext cx="2623456" cy="504825"/>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200" dirty="0"/>
                <a:t>Somme des revenus générés par le participant depuis le début du projet  – Calcul automatique</a:t>
              </a:r>
            </a:p>
          </p:txBody>
        </p:sp>
        <p:cxnSp>
          <p:nvCxnSpPr>
            <p:cNvPr id="48" name="Connecteur droit avec flèche 47">
              <a:extLst>
                <a:ext uri="{FF2B5EF4-FFF2-40B4-BE49-F238E27FC236}">
                  <a16:creationId xmlns:a16="http://schemas.microsoft.com/office/drawing/2014/main" id="{F25372DC-4065-5452-5B35-FAAE124A29C6}"/>
                </a:ext>
              </a:extLst>
            </p:cNvPr>
            <p:cNvCxnSpPr>
              <a:cxnSpLocks/>
              <a:stCxn id="42" idx="3"/>
            </p:cNvCxnSpPr>
            <p:nvPr/>
          </p:nvCxnSpPr>
          <p:spPr>
            <a:xfrm flipV="1">
              <a:off x="2720012" y="2122789"/>
              <a:ext cx="3718862" cy="19495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13" name="Groupe 12">
            <a:extLst>
              <a:ext uri="{FF2B5EF4-FFF2-40B4-BE49-F238E27FC236}">
                <a16:creationId xmlns:a16="http://schemas.microsoft.com/office/drawing/2014/main" id="{0234F185-4546-D54F-C752-40F302C299EA}"/>
              </a:ext>
            </a:extLst>
          </p:cNvPr>
          <p:cNvGrpSpPr/>
          <p:nvPr/>
        </p:nvGrpSpPr>
        <p:grpSpPr>
          <a:xfrm>
            <a:off x="108700" y="2303846"/>
            <a:ext cx="7150834" cy="2836057"/>
            <a:chOff x="68532" y="1979989"/>
            <a:chExt cx="7150834" cy="2836057"/>
          </a:xfrm>
        </p:grpSpPr>
        <p:sp>
          <p:nvSpPr>
            <p:cNvPr id="52" name="Rectangle 51">
              <a:extLst>
                <a:ext uri="{FF2B5EF4-FFF2-40B4-BE49-F238E27FC236}">
                  <a16:creationId xmlns:a16="http://schemas.microsoft.com/office/drawing/2014/main" id="{E74DE50C-4404-A41F-61A6-02DC6370C927}"/>
                </a:ext>
              </a:extLst>
            </p:cNvPr>
            <p:cNvSpPr/>
            <p:nvPr/>
          </p:nvSpPr>
          <p:spPr>
            <a:xfrm>
              <a:off x="68532" y="4394941"/>
              <a:ext cx="2782215" cy="421105"/>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200" dirty="0"/>
                <a:t>Versement fait sur le compte par Services Québec pour la période du relevé</a:t>
              </a:r>
            </a:p>
          </p:txBody>
        </p:sp>
        <p:cxnSp>
          <p:nvCxnSpPr>
            <p:cNvPr id="56" name="Connecteur droit avec flèche 55">
              <a:extLst>
                <a:ext uri="{FF2B5EF4-FFF2-40B4-BE49-F238E27FC236}">
                  <a16:creationId xmlns:a16="http://schemas.microsoft.com/office/drawing/2014/main" id="{502EB738-C62A-4152-1977-E783AB1F5F5C}"/>
                </a:ext>
              </a:extLst>
            </p:cNvPr>
            <p:cNvCxnSpPr>
              <a:cxnSpLocks/>
              <a:stCxn id="52" idx="3"/>
            </p:cNvCxnSpPr>
            <p:nvPr/>
          </p:nvCxnSpPr>
          <p:spPr>
            <a:xfrm flipV="1">
              <a:off x="2850747" y="1979989"/>
              <a:ext cx="4368619" cy="26255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15" name="Groupe 14">
            <a:extLst>
              <a:ext uri="{FF2B5EF4-FFF2-40B4-BE49-F238E27FC236}">
                <a16:creationId xmlns:a16="http://schemas.microsoft.com/office/drawing/2014/main" id="{B8BE7937-D0D2-F5C6-BCD3-A1A1465F8A25}"/>
              </a:ext>
            </a:extLst>
          </p:cNvPr>
          <p:cNvGrpSpPr/>
          <p:nvPr/>
        </p:nvGrpSpPr>
        <p:grpSpPr>
          <a:xfrm>
            <a:off x="115439" y="2455923"/>
            <a:ext cx="7213264" cy="3328282"/>
            <a:chOff x="115439" y="2719157"/>
            <a:chExt cx="7358634" cy="3065047"/>
          </a:xfrm>
        </p:grpSpPr>
        <p:sp>
          <p:nvSpPr>
            <p:cNvPr id="49" name="Rectangle 48">
              <a:extLst>
                <a:ext uri="{FF2B5EF4-FFF2-40B4-BE49-F238E27FC236}">
                  <a16:creationId xmlns:a16="http://schemas.microsoft.com/office/drawing/2014/main" id="{6A126DC7-BC3F-DE0A-D520-C521B47F41C7}"/>
                </a:ext>
              </a:extLst>
            </p:cNvPr>
            <p:cNvSpPr/>
            <p:nvPr/>
          </p:nvSpPr>
          <p:spPr>
            <a:xfrm>
              <a:off x="115439" y="5198454"/>
              <a:ext cx="2623456" cy="585750"/>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200" dirty="0">
                  <a:solidFill>
                    <a:schemeClr val="bg1"/>
                  </a:solidFill>
                </a:rPr>
                <a:t>Revenus éventuels, générés par le participant durant la période couverte par le relevé</a:t>
              </a:r>
            </a:p>
          </p:txBody>
        </p:sp>
        <p:cxnSp>
          <p:nvCxnSpPr>
            <p:cNvPr id="58" name="Connecteur droit avec flèche 57">
              <a:extLst>
                <a:ext uri="{FF2B5EF4-FFF2-40B4-BE49-F238E27FC236}">
                  <a16:creationId xmlns:a16="http://schemas.microsoft.com/office/drawing/2014/main" id="{A24F5FD0-8665-3BA2-D6D2-49459B2C2E66}"/>
                </a:ext>
              </a:extLst>
            </p:cNvPr>
            <p:cNvCxnSpPr>
              <a:stCxn id="49" idx="3"/>
            </p:cNvCxnSpPr>
            <p:nvPr/>
          </p:nvCxnSpPr>
          <p:spPr>
            <a:xfrm flipV="1">
              <a:off x="2738895" y="2719157"/>
              <a:ext cx="4735178" cy="27721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8" name="Groupe 27">
            <a:extLst>
              <a:ext uri="{FF2B5EF4-FFF2-40B4-BE49-F238E27FC236}">
                <a16:creationId xmlns:a16="http://schemas.microsoft.com/office/drawing/2014/main" id="{78C06EEA-8347-B24D-96C8-F3C84CBAB102}"/>
              </a:ext>
            </a:extLst>
          </p:cNvPr>
          <p:cNvGrpSpPr/>
          <p:nvPr/>
        </p:nvGrpSpPr>
        <p:grpSpPr>
          <a:xfrm>
            <a:off x="8338165" y="2166481"/>
            <a:ext cx="3491517" cy="1606710"/>
            <a:chOff x="8338165" y="2166481"/>
            <a:chExt cx="3491517" cy="1606710"/>
          </a:xfrm>
        </p:grpSpPr>
        <p:sp>
          <p:nvSpPr>
            <p:cNvPr id="14" name="Rectangle 13">
              <a:extLst>
                <a:ext uri="{FF2B5EF4-FFF2-40B4-BE49-F238E27FC236}">
                  <a16:creationId xmlns:a16="http://schemas.microsoft.com/office/drawing/2014/main" id="{81B0DC56-70CA-1E00-6A22-95B7311C1194}"/>
                </a:ext>
              </a:extLst>
            </p:cNvPr>
            <p:cNvSpPr/>
            <p:nvPr/>
          </p:nvSpPr>
          <p:spPr>
            <a:xfrm>
              <a:off x="9369320" y="2994143"/>
              <a:ext cx="2460362" cy="779048"/>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200" dirty="0"/>
                <a:t>Montant de subvention restant après déduction des dépenses faites D=A-(B+C)</a:t>
              </a:r>
            </a:p>
            <a:p>
              <a:pPr algn="ctr"/>
              <a:r>
                <a:rPr lang="fr-CA" sz="1200" dirty="0"/>
                <a:t>Calcul automatique</a:t>
              </a:r>
            </a:p>
          </p:txBody>
        </p:sp>
        <p:cxnSp>
          <p:nvCxnSpPr>
            <p:cNvPr id="60" name="Connecteur droit avec flèche 59">
              <a:extLst>
                <a:ext uri="{FF2B5EF4-FFF2-40B4-BE49-F238E27FC236}">
                  <a16:creationId xmlns:a16="http://schemas.microsoft.com/office/drawing/2014/main" id="{039BB67E-4FCA-36AB-0E47-0ADD6A0204BC}"/>
                </a:ext>
              </a:extLst>
            </p:cNvPr>
            <p:cNvCxnSpPr>
              <a:cxnSpLocks/>
              <a:stCxn id="14" idx="1"/>
            </p:cNvCxnSpPr>
            <p:nvPr/>
          </p:nvCxnSpPr>
          <p:spPr>
            <a:xfrm flipH="1" flipV="1">
              <a:off x="8338165" y="2166481"/>
              <a:ext cx="1031155" cy="12171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0" name="Groupe 29">
            <a:extLst>
              <a:ext uri="{FF2B5EF4-FFF2-40B4-BE49-F238E27FC236}">
                <a16:creationId xmlns:a16="http://schemas.microsoft.com/office/drawing/2014/main" id="{FD5F3DA7-C29A-4724-E951-DB68D0CA40C8}"/>
              </a:ext>
            </a:extLst>
          </p:cNvPr>
          <p:cNvGrpSpPr/>
          <p:nvPr/>
        </p:nvGrpSpPr>
        <p:grpSpPr>
          <a:xfrm>
            <a:off x="68533" y="2801609"/>
            <a:ext cx="5383280" cy="752253"/>
            <a:chOff x="68533" y="2583132"/>
            <a:chExt cx="5383280" cy="752253"/>
          </a:xfrm>
        </p:grpSpPr>
        <p:sp>
          <p:nvSpPr>
            <p:cNvPr id="35" name="Rectangle 34">
              <a:extLst>
                <a:ext uri="{FF2B5EF4-FFF2-40B4-BE49-F238E27FC236}">
                  <a16:creationId xmlns:a16="http://schemas.microsoft.com/office/drawing/2014/main" id="{45A5DBCB-0004-6D78-9AC0-542054753230}"/>
                </a:ext>
              </a:extLst>
            </p:cNvPr>
            <p:cNvSpPr/>
            <p:nvPr/>
          </p:nvSpPr>
          <p:spPr>
            <a:xfrm>
              <a:off x="68533" y="2583132"/>
              <a:ext cx="2623456" cy="752253"/>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200" dirty="0"/>
                <a:t>Détail des dépenses de fonctionnement et de formation, par pôle, prévues dans l’entente co-signée par SQ et le participant (ne change pas)</a:t>
              </a:r>
            </a:p>
          </p:txBody>
        </p:sp>
        <p:cxnSp>
          <p:nvCxnSpPr>
            <p:cNvPr id="37" name="Connecteur droit avec flèche 36">
              <a:extLst>
                <a:ext uri="{FF2B5EF4-FFF2-40B4-BE49-F238E27FC236}">
                  <a16:creationId xmlns:a16="http://schemas.microsoft.com/office/drawing/2014/main" id="{1639EB2A-A128-5AA1-594B-FF3CC9DCD69C}"/>
                </a:ext>
              </a:extLst>
            </p:cNvPr>
            <p:cNvCxnSpPr>
              <a:cxnSpLocks/>
              <a:stCxn id="35" idx="3"/>
            </p:cNvCxnSpPr>
            <p:nvPr/>
          </p:nvCxnSpPr>
          <p:spPr>
            <a:xfrm flipV="1">
              <a:off x="2691989" y="2774534"/>
              <a:ext cx="2759824" cy="1847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39" name="Groupe 38">
            <a:extLst>
              <a:ext uri="{FF2B5EF4-FFF2-40B4-BE49-F238E27FC236}">
                <a16:creationId xmlns:a16="http://schemas.microsoft.com/office/drawing/2014/main" id="{8DCDE364-99BA-F38E-331F-31D8BED5269B}"/>
              </a:ext>
            </a:extLst>
          </p:cNvPr>
          <p:cNvGrpSpPr/>
          <p:nvPr/>
        </p:nvGrpSpPr>
        <p:grpSpPr>
          <a:xfrm>
            <a:off x="115439" y="3157668"/>
            <a:ext cx="6353875" cy="3593807"/>
            <a:chOff x="152509" y="875556"/>
            <a:chExt cx="6353875" cy="3593807"/>
          </a:xfrm>
        </p:grpSpPr>
        <p:sp>
          <p:nvSpPr>
            <p:cNvPr id="40" name="Rectangle 39">
              <a:extLst>
                <a:ext uri="{FF2B5EF4-FFF2-40B4-BE49-F238E27FC236}">
                  <a16:creationId xmlns:a16="http://schemas.microsoft.com/office/drawing/2014/main" id="{62126D1A-1ED8-9C60-3484-8EF4F80888C5}"/>
                </a:ext>
              </a:extLst>
            </p:cNvPr>
            <p:cNvSpPr/>
            <p:nvPr/>
          </p:nvSpPr>
          <p:spPr>
            <a:xfrm>
              <a:off x="152509" y="3526972"/>
              <a:ext cx="2623456" cy="94239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200" dirty="0"/>
                <a:t>Montant cumulé des dépenses de fonctionnement et de formation, par pôle, depuis le début du projet (F+G du mois précédent – Calcul automatique)</a:t>
              </a:r>
            </a:p>
          </p:txBody>
        </p:sp>
        <p:cxnSp>
          <p:nvCxnSpPr>
            <p:cNvPr id="41" name="Connecteur droit avec flèche 40">
              <a:extLst>
                <a:ext uri="{FF2B5EF4-FFF2-40B4-BE49-F238E27FC236}">
                  <a16:creationId xmlns:a16="http://schemas.microsoft.com/office/drawing/2014/main" id="{1FA8D6E6-9062-9923-C66A-181DB2A91B9B}"/>
                </a:ext>
              </a:extLst>
            </p:cNvPr>
            <p:cNvCxnSpPr>
              <a:cxnSpLocks/>
              <a:stCxn id="40" idx="3"/>
            </p:cNvCxnSpPr>
            <p:nvPr/>
          </p:nvCxnSpPr>
          <p:spPr>
            <a:xfrm flipV="1">
              <a:off x="2775965" y="875556"/>
              <a:ext cx="3730419" cy="31226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43" name="Groupe 42">
            <a:extLst>
              <a:ext uri="{FF2B5EF4-FFF2-40B4-BE49-F238E27FC236}">
                <a16:creationId xmlns:a16="http://schemas.microsoft.com/office/drawing/2014/main" id="{8971827B-6BCE-381D-0A1C-54D14EF74C23}"/>
              </a:ext>
            </a:extLst>
          </p:cNvPr>
          <p:cNvGrpSpPr/>
          <p:nvPr/>
        </p:nvGrpSpPr>
        <p:grpSpPr>
          <a:xfrm>
            <a:off x="7223760" y="3173831"/>
            <a:ext cx="4666246" cy="2497783"/>
            <a:chOff x="7260028" y="421544"/>
            <a:chExt cx="4666246" cy="2497783"/>
          </a:xfrm>
        </p:grpSpPr>
        <p:sp>
          <p:nvSpPr>
            <p:cNvPr id="44" name="Rectangle 43">
              <a:extLst>
                <a:ext uri="{FF2B5EF4-FFF2-40B4-BE49-F238E27FC236}">
                  <a16:creationId xmlns:a16="http://schemas.microsoft.com/office/drawing/2014/main" id="{B76FB977-26BA-F9C1-05F4-5AD7D2A58862}"/>
                </a:ext>
              </a:extLst>
            </p:cNvPr>
            <p:cNvSpPr/>
            <p:nvPr/>
          </p:nvSpPr>
          <p:spPr>
            <a:xfrm>
              <a:off x="9302818" y="2385927"/>
              <a:ext cx="2623456" cy="533400"/>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200" dirty="0"/>
                <a:t>Détail des dépenses, par pôle, effectuées durant la période</a:t>
              </a:r>
            </a:p>
          </p:txBody>
        </p:sp>
        <p:cxnSp>
          <p:nvCxnSpPr>
            <p:cNvPr id="45" name="Connecteur droit avec flèche 44">
              <a:extLst>
                <a:ext uri="{FF2B5EF4-FFF2-40B4-BE49-F238E27FC236}">
                  <a16:creationId xmlns:a16="http://schemas.microsoft.com/office/drawing/2014/main" id="{52A660B7-F5A0-ED21-F926-EDD521C1B819}"/>
                </a:ext>
              </a:extLst>
            </p:cNvPr>
            <p:cNvCxnSpPr>
              <a:cxnSpLocks/>
              <a:stCxn id="44" idx="1"/>
            </p:cNvCxnSpPr>
            <p:nvPr/>
          </p:nvCxnSpPr>
          <p:spPr>
            <a:xfrm flipH="1" flipV="1">
              <a:off x="7260028" y="421544"/>
              <a:ext cx="2042790" cy="22310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47" name="Groupe 46">
            <a:extLst>
              <a:ext uri="{FF2B5EF4-FFF2-40B4-BE49-F238E27FC236}">
                <a16:creationId xmlns:a16="http://schemas.microsoft.com/office/drawing/2014/main" id="{2C8AB81A-2FB9-771F-37FA-3A82B1D87439}"/>
              </a:ext>
            </a:extLst>
          </p:cNvPr>
          <p:cNvGrpSpPr/>
          <p:nvPr/>
        </p:nvGrpSpPr>
        <p:grpSpPr>
          <a:xfrm>
            <a:off x="8245154" y="3173832"/>
            <a:ext cx="3560020" cy="1886288"/>
            <a:chOff x="8070214" y="3134807"/>
            <a:chExt cx="3834200" cy="1144418"/>
          </a:xfrm>
        </p:grpSpPr>
        <p:sp>
          <p:nvSpPr>
            <p:cNvPr id="50" name="Rectangle 49">
              <a:extLst>
                <a:ext uri="{FF2B5EF4-FFF2-40B4-BE49-F238E27FC236}">
                  <a16:creationId xmlns:a16="http://schemas.microsoft.com/office/drawing/2014/main" id="{43111301-4C7A-D53F-B3BB-0B7778C472D6}"/>
                </a:ext>
              </a:extLst>
            </p:cNvPr>
            <p:cNvSpPr/>
            <p:nvPr/>
          </p:nvSpPr>
          <p:spPr>
            <a:xfrm>
              <a:off x="9280958" y="3526972"/>
              <a:ext cx="2623456" cy="752253"/>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200" dirty="0"/>
                <a:t>Montant restant disponible après déduction des dépenses cumulées </a:t>
              </a:r>
            </a:p>
            <a:p>
              <a:pPr algn="ctr"/>
              <a:r>
                <a:rPr lang="fr-CA" sz="1200" dirty="0"/>
                <a:t>H= E- (F+G) – Calcul automatique</a:t>
              </a:r>
            </a:p>
          </p:txBody>
        </p:sp>
        <p:cxnSp>
          <p:nvCxnSpPr>
            <p:cNvPr id="51" name="Connecteur droit avec flèche 50">
              <a:extLst>
                <a:ext uri="{FF2B5EF4-FFF2-40B4-BE49-F238E27FC236}">
                  <a16:creationId xmlns:a16="http://schemas.microsoft.com/office/drawing/2014/main" id="{882577F9-7C61-EE20-8104-8D98CA1EC453}"/>
                </a:ext>
              </a:extLst>
            </p:cNvPr>
            <p:cNvCxnSpPr>
              <a:cxnSpLocks/>
              <a:stCxn id="50" idx="1"/>
            </p:cNvCxnSpPr>
            <p:nvPr/>
          </p:nvCxnSpPr>
          <p:spPr>
            <a:xfrm flipH="1" flipV="1">
              <a:off x="8070214" y="3134807"/>
              <a:ext cx="1210744" cy="7682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53" name="Groupe 52">
            <a:extLst>
              <a:ext uri="{FF2B5EF4-FFF2-40B4-BE49-F238E27FC236}">
                <a16:creationId xmlns:a16="http://schemas.microsoft.com/office/drawing/2014/main" id="{BEDC440A-9448-3A7C-8169-F8632CC74D8F}"/>
              </a:ext>
            </a:extLst>
          </p:cNvPr>
          <p:cNvGrpSpPr/>
          <p:nvPr/>
        </p:nvGrpSpPr>
        <p:grpSpPr>
          <a:xfrm>
            <a:off x="7361853" y="5690593"/>
            <a:ext cx="4564421" cy="925243"/>
            <a:chOff x="7339993" y="5129074"/>
            <a:chExt cx="4564421" cy="925243"/>
          </a:xfrm>
        </p:grpSpPr>
        <p:sp>
          <p:nvSpPr>
            <p:cNvPr id="54" name="Rectangle 53">
              <a:extLst>
                <a:ext uri="{FF2B5EF4-FFF2-40B4-BE49-F238E27FC236}">
                  <a16:creationId xmlns:a16="http://schemas.microsoft.com/office/drawing/2014/main" id="{3DF5C0F8-58CA-39E7-8D89-E334C2C9FCA0}"/>
                </a:ext>
              </a:extLst>
            </p:cNvPr>
            <p:cNvSpPr/>
            <p:nvPr/>
          </p:nvSpPr>
          <p:spPr>
            <a:xfrm>
              <a:off x="8976049" y="5174335"/>
              <a:ext cx="2928365" cy="87998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1200" dirty="0"/>
                <a:t>Si la somme indiquée ici dépasse le montant de l’avance (colonne C), cette somme sera remboursée par SQ, si les justificatifs sont approuvés</a:t>
              </a:r>
            </a:p>
          </p:txBody>
        </p:sp>
        <p:cxnSp>
          <p:nvCxnSpPr>
            <p:cNvPr id="55" name="Connecteur droit avec flèche 54">
              <a:extLst>
                <a:ext uri="{FF2B5EF4-FFF2-40B4-BE49-F238E27FC236}">
                  <a16:creationId xmlns:a16="http://schemas.microsoft.com/office/drawing/2014/main" id="{1230CD8C-3EDB-3719-0195-4CB90D0AB162}"/>
                </a:ext>
              </a:extLst>
            </p:cNvPr>
            <p:cNvCxnSpPr>
              <a:cxnSpLocks/>
              <a:stCxn id="54" idx="1"/>
            </p:cNvCxnSpPr>
            <p:nvPr/>
          </p:nvCxnSpPr>
          <p:spPr>
            <a:xfrm flipH="1" flipV="1">
              <a:off x="7339993" y="5129074"/>
              <a:ext cx="1636056" cy="4852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7461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right)">
                                      <p:cBhvr>
                                        <p:cTn id="17" dur="500"/>
                                        <p:tgtEl>
                                          <p:spTgt spid="21"/>
                                        </p:tgtEl>
                                      </p:cBhvr>
                                    </p:animEffect>
                                  </p:childTnLst>
                                  <p:subTnLst>
                                    <p:set>
                                      <p:cBhvr override="childStyle">
                                        <p:cTn dur="1" fill="hold" display="0" masterRel="nextClick" afterEffect="1"/>
                                        <p:tgtEl>
                                          <p:spTgt spid="21"/>
                                        </p:tgtEl>
                                        <p:attrNameLst>
                                          <p:attrName>style.visibility</p:attrName>
                                        </p:attrNameLst>
                                      </p:cBhvr>
                                      <p:to>
                                        <p:strVal val="hidden"/>
                                      </p:to>
                                    </p:set>
                                  </p:sub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right)">
                                      <p:cBhvr>
                                        <p:cTn id="22" dur="5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subTnLst>
                                    <p:set>
                                      <p:cBhvr override="childStyle">
                                        <p:cTn dur="1" fill="hold" display="0" masterRel="nextClick" afterEffect="1"/>
                                        <p:tgtEl>
                                          <p:spTgt spid="30"/>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right)">
                                      <p:cBhvr>
                                        <p:cTn id="42" dur="500"/>
                                        <p:tgtEl>
                                          <p:spTgt spid="27"/>
                                        </p:tgtEl>
                                      </p:cBhvr>
                                    </p:animEffect>
                                  </p:childTnLst>
                                  <p:subTnLst>
                                    <p:set>
                                      <p:cBhvr override="childStyle">
                                        <p:cTn dur="1" fill="hold" display="0" masterRel="nextClick" afterEffect="1"/>
                                        <p:tgtEl>
                                          <p:spTgt spid="27"/>
                                        </p:tgtEl>
                                        <p:attrNameLst>
                                          <p:attrName>style.visibility</p:attrName>
                                        </p:attrNameLst>
                                      </p:cBhvr>
                                      <p:to>
                                        <p:strVal val="hidden"/>
                                      </p:to>
                                    </p:set>
                                  </p:subTnLst>
                                </p:cTn>
                              </p:par>
                            </p:childTnLst>
                          </p:cTn>
                        </p:par>
                      </p:childTnLst>
                    </p:cTn>
                  </p:par>
                  <p:par>
                    <p:cTn id="43" fill="hold">
                      <p:stCondLst>
                        <p:cond delay="indefinite"/>
                      </p:stCondLst>
                      <p:childTnLst>
                        <p:par>
                          <p:cTn id="44" fill="hold">
                            <p:stCondLst>
                              <p:cond delay="0"/>
                            </p:stCondLst>
                            <p:childTnLst>
                              <p:par>
                                <p:cTn id="45" presetID="22" presetClass="entr" presetSubtype="2"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right)">
                                      <p:cBhvr>
                                        <p:cTn id="47" dur="500"/>
                                        <p:tgtEl>
                                          <p:spTgt spid="26"/>
                                        </p:tgtEl>
                                      </p:cBhvr>
                                    </p:animEffect>
                                  </p:childTnLst>
                                  <p:subTnLst>
                                    <p:set>
                                      <p:cBhvr override="childStyle">
                                        <p:cTn dur="1" fill="hold" display="0" masterRel="nextClick" afterEffect="1"/>
                                        <p:tgtEl>
                                          <p:spTgt spid="26"/>
                                        </p:tgtEl>
                                        <p:attrNameLst>
                                          <p:attrName>style.visibility</p:attrName>
                                        </p:attrNameLst>
                                      </p:cBhvr>
                                      <p:to>
                                        <p:strVal val="hidden"/>
                                      </p:to>
                                    </p:set>
                                  </p:sub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left)">
                                      <p:cBhvr>
                                        <p:cTn id="52"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58" fill="hold">
                      <p:stCondLst>
                        <p:cond delay="indefinite"/>
                      </p:stCondLst>
                      <p:childTnLst>
                        <p:par>
                          <p:cTn id="59" fill="hold">
                            <p:stCondLst>
                              <p:cond delay="0"/>
                            </p:stCondLst>
                            <p:childTnLst>
                              <p:par>
                                <p:cTn id="60" presetID="22" presetClass="entr" presetSubtype="2" fill="hold" nodeType="click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right)">
                                      <p:cBhvr>
                                        <p:cTn id="62" dur="500"/>
                                        <p:tgtEl>
                                          <p:spTgt spid="43"/>
                                        </p:tgtEl>
                                      </p:cBhvr>
                                    </p:animEffect>
                                  </p:childTnLst>
                                  <p:subTnLst>
                                    <p:set>
                                      <p:cBhvr override="childStyle">
                                        <p:cTn dur="1" fill="hold" display="0" masterRel="nextClick" afterEffect="1"/>
                                        <p:tgtEl>
                                          <p:spTgt spid="43"/>
                                        </p:tgtEl>
                                        <p:attrNameLst>
                                          <p:attrName>style.visibility</p:attrName>
                                        </p:attrNameLst>
                                      </p:cBhvr>
                                      <p:to>
                                        <p:strVal val="hidden"/>
                                      </p:to>
                                    </p:set>
                                  </p:sub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wipe(left)">
                                      <p:cBhvr>
                                        <p:cTn id="72"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73" fill="hold">
                      <p:stCondLst>
                        <p:cond delay="indefinite"/>
                      </p:stCondLst>
                      <p:childTnLst>
                        <p:par>
                          <p:cTn id="74" fill="hold">
                            <p:stCondLst>
                              <p:cond delay="0"/>
                            </p:stCondLst>
                            <p:childTnLst>
                              <p:par>
                                <p:cTn id="75" presetID="22" presetClass="entr" presetSubtype="2" fill="hold" nodeType="click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right)">
                                      <p:cBhvr>
                                        <p:cTn id="77" dur="500"/>
                                        <p:tgtEl>
                                          <p:spTgt spid="28"/>
                                        </p:tgtEl>
                                      </p:cBhvr>
                                    </p:animEffect>
                                  </p:childTnLst>
                                  <p:subTnLst>
                                    <p:set>
                                      <p:cBhvr override="childStyle">
                                        <p:cTn dur="1" fill="hold" display="0" masterRel="nextClick" afterEffect="1"/>
                                        <p:tgtEl>
                                          <p:spTgt spid="28"/>
                                        </p:tgtEl>
                                        <p:attrNameLst>
                                          <p:attrName>style.visibility</p:attrName>
                                        </p:attrNameLst>
                                      </p:cBhvr>
                                      <p:to>
                                        <p:strVal val="hidden"/>
                                      </p:to>
                                    </p:set>
                                  </p:subTnLst>
                                </p:cTn>
                              </p:par>
                            </p:childTnLst>
                          </p:cTn>
                        </p:par>
                      </p:childTnLst>
                    </p:cTn>
                  </p:par>
                  <p:par>
                    <p:cTn id="78" fill="hold">
                      <p:stCondLst>
                        <p:cond delay="indefinite"/>
                      </p:stCondLst>
                      <p:childTnLst>
                        <p:par>
                          <p:cTn id="79" fill="hold">
                            <p:stCondLst>
                              <p:cond delay="0"/>
                            </p:stCondLst>
                            <p:childTnLst>
                              <p:par>
                                <p:cTn id="80" presetID="22" presetClass="entr" presetSubtype="2" fill="hold" nodeType="click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wipe(right)">
                                      <p:cBhvr>
                                        <p:cTn id="82" dur="500"/>
                                        <p:tgtEl>
                                          <p:spTgt spid="47"/>
                                        </p:tgtEl>
                                      </p:cBhvr>
                                    </p:animEffect>
                                  </p:childTnLst>
                                  <p:subTnLst>
                                    <p:set>
                                      <p:cBhvr override="childStyle">
                                        <p:cTn dur="1" fill="hold" display="0" masterRel="nextClick" afterEffect="1"/>
                                        <p:tgtEl>
                                          <p:spTgt spid="47"/>
                                        </p:tgtEl>
                                        <p:attrNameLst>
                                          <p:attrName>style.visibility</p:attrName>
                                        </p:attrNameLst>
                                      </p:cBhvr>
                                      <p:to>
                                        <p:strVal val="hidden"/>
                                      </p:to>
                                    </p:set>
                                  </p:sub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wipe(left)">
                                      <p:cBhvr>
                                        <p:cTn id="87" dur="500"/>
                                        <p:tgtEl>
                                          <p:spTgt spid="39"/>
                                        </p:tgtEl>
                                      </p:cBhvr>
                                    </p:animEffect>
                                  </p:childTnLst>
                                  <p:subTnLst>
                                    <p:set>
                                      <p:cBhvr override="childStyle">
                                        <p:cTn dur="1" fill="hold" display="0" masterRel="nextClick" afterEffect="1"/>
                                        <p:tgtEl>
                                          <p:spTgt spid="39"/>
                                        </p:tgtEl>
                                        <p:attrNameLst>
                                          <p:attrName>style.visibility</p:attrName>
                                        </p:attrNameLst>
                                      </p:cBhvr>
                                      <p:to>
                                        <p:strVal val="hidden"/>
                                      </p:to>
                                    </p:set>
                                  </p:subTnLst>
                                </p:cTn>
                              </p:par>
                            </p:childTnLst>
                          </p:cTn>
                        </p:par>
                      </p:childTnLst>
                    </p:cTn>
                  </p:par>
                  <p:par>
                    <p:cTn id="88" fill="hold">
                      <p:stCondLst>
                        <p:cond delay="indefinite"/>
                      </p:stCondLst>
                      <p:childTnLst>
                        <p:par>
                          <p:cTn id="89" fill="hold">
                            <p:stCondLst>
                              <p:cond delay="0"/>
                            </p:stCondLst>
                            <p:childTnLst>
                              <p:par>
                                <p:cTn id="90" presetID="22" presetClass="entr" presetSubtype="2" fill="hold" nodeType="clickEffect">
                                  <p:stCondLst>
                                    <p:cond delay="0"/>
                                  </p:stCondLst>
                                  <p:childTnLst>
                                    <p:set>
                                      <p:cBhvr>
                                        <p:cTn id="91" dur="1" fill="hold">
                                          <p:stCondLst>
                                            <p:cond delay="0"/>
                                          </p:stCondLst>
                                        </p:cTn>
                                        <p:tgtEl>
                                          <p:spTgt spid="53"/>
                                        </p:tgtEl>
                                        <p:attrNameLst>
                                          <p:attrName>style.visibility</p:attrName>
                                        </p:attrNameLst>
                                      </p:cBhvr>
                                      <p:to>
                                        <p:strVal val="visible"/>
                                      </p:to>
                                    </p:set>
                                    <p:animEffect transition="in" filter="wipe(right)">
                                      <p:cBhvr>
                                        <p:cTn id="92" dur="500"/>
                                        <p:tgtEl>
                                          <p:spTgt spid="53"/>
                                        </p:tgtEl>
                                      </p:cBhvr>
                                    </p:animEffect>
                                  </p:childTnLst>
                                  <p:subTnLst>
                                    <p:set>
                                      <p:cBhvr override="childStyle">
                                        <p:cTn dur="1" fill="hold" display="0" masterRel="nextClick" afterEffect="1"/>
                                        <p:tgtEl>
                                          <p:spTgt spid="53"/>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5138AAB2-FDDA-AB07-CAD1-AB20A863CFA2}"/>
              </a:ext>
            </a:extLst>
          </p:cNvPr>
          <p:cNvPicPr>
            <a:picLocks noChangeAspect="1"/>
          </p:cNvPicPr>
          <p:nvPr/>
        </p:nvPicPr>
        <p:blipFill>
          <a:blip r:embed="rId2"/>
          <a:stretch>
            <a:fillRect/>
          </a:stretch>
        </p:blipFill>
        <p:spPr>
          <a:xfrm>
            <a:off x="2776493" y="1137177"/>
            <a:ext cx="6278229" cy="2911769"/>
          </a:xfrm>
          <a:prstGeom prst="rect">
            <a:avLst/>
          </a:prstGeom>
        </p:spPr>
      </p:pic>
      <p:grpSp>
        <p:nvGrpSpPr>
          <p:cNvPr id="10" name="Groupe 9">
            <a:extLst>
              <a:ext uri="{FF2B5EF4-FFF2-40B4-BE49-F238E27FC236}">
                <a16:creationId xmlns:a16="http://schemas.microsoft.com/office/drawing/2014/main" id="{54EAD8F6-92F1-1A77-8374-DFC043350859}"/>
              </a:ext>
            </a:extLst>
          </p:cNvPr>
          <p:cNvGrpSpPr/>
          <p:nvPr/>
        </p:nvGrpSpPr>
        <p:grpSpPr>
          <a:xfrm>
            <a:off x="8156969" y="1239611"/>
            <a:ext cx="3843559" cy="1512920"/>
            <a:chOff x="8156969" y="1239611"/>
            <a:chExt cx="3843559" cy="1512920"/>
          </a:xfrm>
        </p:grpSpPr>
        <p:sp>
          <p:nvSpPr>
            <p:cNvPr id="4" name="Rectangle 3">
              <a:extLst>
                <a:ext uri="{FF2B5EF4-FFF2-40B4-BE49-F238E27FC236}">
                  <a16:creationId xmlns:a16="http://schemas.microsoft.com/office/drawing/2014/main" id="{F3320A97-866D-92F5-EB09-0491FA1D0B03}"/>
                </a:ext>
              </a:extLst>
            </p:cNvPr>
            <p:cNvSpPr/>
            <p:nvPr/>
          </p:nvSpPr>
          <p:spPr>
            <a:xfrm>
              <a:off x="9265298" y="1239611"/>
              <a:ext cx="2735230" cy="1512920"/>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dirty="0"/>
                <a:t>Inscrire ici la somme: remboursement + avance demandée</a:t>
              </a:r>
            </a:p>
          </p:txBody>
        </p:sp>
        <p:cxnSp>
          <p:nvCxnSpPr>
            <p:cNvPr id="6" name="Connecteur droit avec flèche 5">
              <a:extLst>
                <a:ext uri="{FF2B5EF4-FFF2-40B4-BE49-F238E27FC236}">
                  <a16:creationId xmlns:a16="http://schemas.microsoft.com/office/drawing/2014/main" id="{F17BD5BB-2EAF-F8F7-8753-02915E830A1B}"/>
                </a:ext>
              </a:extLst>
            </p:cNvPr>
            <p:cNvCxnSpPr>
              <a:cxnSpLocks/>
              <a:stCxn id="4" idx="1"/>
            </p:cNvCxnSpPr>
            <p:nvPr/>
          </p:nvCxnSpPr>
          <p:spPr>
            <a:xfrm flipH="1" flipV="1">
              <a:off x="8156969" y="1548064"/>
              <a:ext cx="1108329" cy="4480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8" name="Groupe 7">
            <a:extLst>
              <a:ext uri="{FF2B5EF4-FFF2-40B4-BE49-F238E27FC236}">
                <a16:creationId xmlns:a16="http://schemas.microsoft.com/office/drawing/2014/main" id="{DD48865B-8FC0-4017-CDB3-E32C5971458C}"/>
              </a:ext>
            </a:extLst>
          </p:cNvPr>
          <p:cNvGrpSpPr/>
          <p:nvPr/>
        </p:nvGrpSpPr>
        <p:grpSpPr>
          <a:xfrm>
            <a:off x="335902" y="1400069"/>
            <a:ext cx="6279502" cy="1604388"/>
            <a:chOff x="335902" y="1400069"/>
            <a:chExt cx="6279502" cy="1604388"/>
          </a:xfrm>
        </p:grpSpPr>
        <p:sp>
          <p:nvSpPr>
            <p:cNvPr id="7" name="Rectangle 6">
              <a:extLst>
                <a:ext uri="{FF2B5EF4-FFF2-40B4-BE49-F238E27FC236}">
                  <a16:creationId xmlns:a16="http://schemas.microsoft.com/office/drawing/2014/main" id="{AD6AB99D-4244-2AB8-0795-792C948EE844}"/>
                </a:ext>
              </a:extLst>
            </p:cNvPr>
            <p:cNvSpPr/>
            <p:nvPr/>
          </p:nvSpPr>
          <p:spPr>
            <a:xfrm>
              <a:off x="335902" y="1400069"/>
              <a:ext cx="2230016" cy="1604388"/>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dirty="0"/>
                <a:t>Détailler ici la répartition prévue des fonds demandés</a:t>
              </a:r>
            </a:p>
          </p:txBody>
        </p:sp>
        <p:cxnSp>
          <p:nvCxnSpPr>
            <p:cNvPr id="9" name="Connecteur droit avec flèche 8">
              <a:extLst>
                <a:ext uri="{FF2B5EF4-FFF2-40B4-BE49-F238E27FC236}">
                  <a16:creationId xmlns:a16="http://schemas.microsoft.com/office/drawing/2014/main" id="{D2E2854C-350F-14F8-0378-90CE2958EA9B}"/>
                </a:ext>
              </a:extLst>
            </p:cNvPr>
            <p:cNvCxnSpPr>
              <a:stCxn id="7" idx="3"/>
            </p:cNvCxnSpPr>
            <p:nvPr/>
          </p:nvCxnSpPr>
          <p:spPr>
            <a:xfrm flipV="1">
              <a:off x="2565918" y="1875453"/>
              <a:ext cx="886409" cy="3268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a:extLst>
                <a:ext uri="{FF2B5EF4-FFF2-40B4-BE49-F238E27FC236}">
                  <a16:creationId xmlns:a16="http://schemas.microsoft.com/office/drawing/2014/main" id="{DE03EE9E-3731-F910-54FE-BCA2EB3D527B}"/>
                </a:ext>
              </a:extLst>
            </p:cNvPr>
            <p:cNvCxnSpPr>
              <a:stCxn id="7" idx="3"/>
            </p:cNvCxnSpPr>
            <p:nvPr/>
          </p:nvCxnSpPr>
          <p:spPr>
            <a:xfrm flipV="1">
              <a:off x="2565918" y="1885702"/>
              <a:ext cx="4049486" cy="3165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5" name="Groupe 4">
            <a:extLst>
              <a:ext uri="{FF2B5EF4-FFF2-40B4-BE49-F238E27FC236}">
                <a16:creationId xmlns:a16="http://schemas.microsoft.com/office/drawing/2014/main" id="{08101E62-F5EC-BADD-963D-63AD1889F90B}"/>
              </a:ext>
            </a:extLst>
          </p:cNvPr>
          <p:cNvGrpSpPr/>
          <p:nvPr/>
        </p:nvGrpSpPr>
        <p:grpSpPr>
          <a:xfrm>
            <a:off x="7809722" y="2275512"/>
            <a:ext cx="4060177" cy="2436447"/>
            <a:chOff x="7809722" y="2275512"/>
            <a:chExt cx="4060177" cy="2436447"/>
          </a:xfrm>
        </p:grpSpPr>
        <p:sp>
          <p:nvSpPr>
            <p:cNvPr id="12" name="Rectangle 11">
              <a:extLst>
                <a:ext uri="{FF2B5EF4-FFF2-40B4-BE49-F238E27FC236}">
                  <a16:creationId xmlns:a16="http://schemas.microsoft.com/office/drawing/2014/main" id="{8731FE67-6CB4-ECC8-19E3-2809B5AFB08B}"/>
                </a:ext>
              </a:extLst>
            </p:cNvPr>
            <p:cNvSpPr/>
            <p:nvPr/>
          </p:nvSpPr>
          <p:spPr>
            <a:xfrm>
              <a:off x="9134669" y="3573624"/>
              <a:ext cx="2735230" cy="1138335"/>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dirty="0"/>
                <a:t>Signer le document, manuellement ou de électroniquement (signature authentifiée)</a:t>
              </a:r>
            </a:p>
          </p:txBody>
        </p:sp>
        <p:cxnSp>
          <p:nvCxnSpPr>
            <p:cNvPr id="16" name="Connecteur droit avec flèche 15">
              <a:extLst>
                <a:ext uri="{FF2B5EF4-FFF2-40B4-BE49-F238E27FC236}">
                  <a16:creationId xmlns:a16="http://schemas.microsoft.com/office/drawing/2014/main" id="{124C5048-12D6-16A9-8ADF-EFEE392CD30A}"/>
                </a:ext>
              </a:extLst>
            </p:cNvPr>
            <p:cNvCxnSpPr>
              <a:cxnSpLocks/>
              <a:stCxn id="12" idx="1"/>
            </p:cNvCxnSpPr>
            <p:nvPr/>
          </p:nvCxnSpPr>
          <p:spPr>
            <a:xfrm flipH="1" flipV="1">
              <a:off x="7809722" y="2275512"/>
              <a:ext cx="1324947" cy="18672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 name="Groupe 1">
            <a:extLst>
              <a:ext uri="{FF2B5EF4-FFF2-40B4-BE49-F238E27FC236}">
                <a16:creationId xmlns:a16="http://schemas.microsoft.com/office/drawing/2014/main" id="{82B3DC42-6786-9181-7A39-F920269C8C2A}"/>
              </a:ext>
            </a:extLst>
          </p:cNvPr>
          <p:cNvGrpSpPr/>
          <p:nvPr/>
        </p:nvGrpSpPr>
        <p:grpSpPr>
          <a:xfrm>
            <a:off x="3732245" y="2275512"/>
            <a:ext cx="5131199" cy="3341517"/>
            <a:chOff x="3732245" y="2275512"/>
            <a:chExt cx="5131199" cy="3341517"/>
          </a:xfrm>
        </p:grpSpPr>
        <p:sp>
          <p:nvSpPr>
            <p:cNvPr id="17" name="Rectangle 16">
              <a:extLst>
                <a:ext uri="{FF2B5EF4-FFF2-40B4-BE49-F238E27FC236}">
                  <a16:creationId xmlns:a16="http://schemas.microsoft.com/office/drawing/2014/main" id="{9A293334-AC02-5EBA-F0EE-E87D9F153EC2}"/>
                </a:ext>
              </a:extLst>
            </p:cNvPr>
            <p:cNvSpPr/>
            <p:nvPr/>
          </p:nvSpPr>
          <p:spPr>
            <a:xfrm>
              <a:off x="5971591" y="4966855"/>
              <a:ext cx="2891853" cy="650174"/>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dirty="0"/>
                <a:t>Date de signature du document par le participant</a:t>
              </a:r>
            </a:p>
          </p:txBody>
        </p:sp>
        <p:cxnSp>
          <p:nvCxnSpPr>
            <p:cNvPr id="21" name="Connecteur droit avec flèche 20">
              <a:extLst>
                <a:ext uri="{FF2B5EF4-FFF2-40B4-BE49-F238E27FC236}">
                  <a16:creationId xmlns:a16="http://schemas.microsoft.com/office/drawing/2014/main" id="{BA684379-0A65-39DD-3FEC-054D4113C3F7}"/>
                </a:ext>
              </a:extLst>
            </p:cNvPr>
            <p:cNvCxnSpPr>
              <a:cxnSpLocks/>
              <a:stCxn id="17" idx="0"/>
            </p:cNvCxnSpPr>
            <p:nvPr/>
          </p:nvCxnSpPr>
          <p:spPr>
            <a:xfrm flipH="1" flipV="1">
              <a:off x="3732245" y="2275512"/>
              <a:ext cx="3685273" cy="26913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98783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par>
                                <p:cTn id="18" presetID="22" presetClass="entr" presetSubtype="4"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A5ADC-E428-9BB8-DC20-7566D6AACB0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F248F7-AF7A-7FB6-EDD6-9CB7D53E36A9}"/>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Comment fonctionne la gestion du budget?</a:t>
            </a:r>
          </a:p>
        </p:txBody>
      </p:sp>
      <p:sp>
        <p:nvSpPr>
          <p:cNvPr id="4" name="ZoneTexte 3">
            <a:extLst>
              <a:ext uri="{FF2B5EF4-FFF2-40B4-BE49-F238E27FC236}">
                <a16:creationId xmlns:a16="http://schemas.microsoft.com/office/drawing/2014/main" id="{D260CF4D-AD0F-1896-9743-E3921AA99EAD}"/>
              </a:ext>
            </a:extLst>
          </p:cNvPr>
          <p:cNvSpPr txBox="1"/>
          <p:nvPr/>
        </p:nvSpPr>
        <p:spPr>
          <a:xfrm>
            <a:off x="1869440" y="1584960"/>
            <a:ext cx="2560320" cy="461665"/>
          </a:xfrm>
          <a:prstGeom prst="rect">
            <a:avLst/>
          </a:prstGeom>
          <a:noFill/>
        </p:spPr>
        <p:txBody>
          <a:bodyPr wrap="square" rtlCol="0">
            <a:spAutoFit/>
          </a:bodyPr>
          <a:lstStyle/>
          <a:p>
            <a:pPr algn="ctr"/>
            <a:r>
              <a:rPr lang="fr-CA" sz="2400" dirty="0">
                <a:highlight>
                  <a:srgbClr val="00FFFF"/>
                </a:highlight>
              </a:rPr>
              <a:t>AVANCE</a:t>
            </a:r>
          </a:p>
        </p:txBody>
      </p:sp>
      <p:sp>
        <p:nvSpPr>
          <p:cNvPr id="5" name="ZoneTexte 4">
            <a:extLst>
              <a:ext uri="{FF2B5EF4-FFF2-40B4-BE49-F238E27FC236}">
                <a16:creationId xmlns:a16="http://schemas.microsoft.com/office/drawing/2014/main" id="{C06A1E2C-77E5-ACB1-EA47-2B55CAA4B80C}"/>
              </a:ext>
            </a:extLst>
          </p:cNvPr>
          <p:cNvSpPr txBox="1"/>
          <p:nvPr/>
        </p:nvSpPr>
        <p:spPr>
          <a:xfrm>
            <a:off x="7762240" y="1584960"/>
            <a:ext cx="2560320" cy="461665"/>
          </a:xfrm>
          <a:prstGeom prst="rect">
            <a:avLst/>
          </a:prstGeom>
          <a:noFill/>
        </p:spPr>
        <p:txBody>
          <a:bodyPr wrap="square" rtlCol="0">
            <a:spAutoFit/>
          </a:bodyPr>
          <a:lstStyle/>
          <a:p>
            <a:pPr algn="ctr"/>
            <a:r>
              <a:rPr lang="fr-CA" sz="2400" dirty="0">
                <a:highlight>
                  <a:srgbClr val="00FFFF"/>
                </a:highlight>
              </a:rPr>
              <a:t>REMBOURSEMENT</a:t>
            </a:r>
          </a:p>
        </p:txBody>
      </p:sp>
      <p:sp>
        <p:nvSpPr>
          <p:cNvPr id="6" name="ZoneTexte 5">
            <a:extLst>
              <a:ext uri="{FF2B5EF4-FFF2-40B4-BE49-F238E27FC236}">
                <a16:creationId xmlns:a16="http://schemas.microsoft.com/office/drawing/2014/main" id="{283BA9FC-0F6E-BC6E-5315-1B1B729F7D2E}"/>
              </a:ext>
            </a:extLst>
          </p:cNvPr>
          <p:cNvSpPr txBox="1"/>
          <p:nvPr/>
        </p:nvSpPr>
        <p:spPr>
          <a:xfrm>
            <a:off x="6868160" y="2255520"/>
            <a:ext cx="4348480" cy="1477328"/>
          </a:xfrm>
          <a:prstGeom prst="rect">
            <a:avLst/>
          </a:prstGeom>
          <a:noFill/>
        </p:spPr>
        <p:txBody>
          <a:bodyPr wrap="square" rtlCol="0">
            <a:spAutoFit/>
          </a:bodyPr>
          <a:lstStyle/>
          <a:p>
            <a:pPr algn="just"/>
            <a:r>
              <a:rPr lang="fr-CA" dirty="0"/>
              <a:t>Les sommes sont avancées par le participant (cas le </a:t>
            </a:r>
            <a:r>
              <a:rPr lang="fr-CA"/>
              <a:t>plus fréquent)</a:t>
            </a:r>
            <a:endParaRPr lang="fr-CA" dirty="0"/>
          </a:p>
          <a:p>
            <a:pPr algn="just"/>
            <a:endParaRPr lang="fr-CA" dirty="0"/>
          </a:p>
          <a:p>
            <a:pPr algn="just"/>
            <a:r>
              <a:rPr lang="fr-CA" dirty="0"/>
              <a:t>Elles sont remboursées par SQ sur le compte JV sur justification.</a:t>
            </a:r>
          </a:p>
        </p:txBody>
      </p:sp>
      <p:sp>
        <p:nvSpPr>
          <p:cNvPr id="7" name="ZoneTexte 6">
            <a:extLst>
              <a:ext uri="{FF2B5EF4-FFF2-40B4-BE49-F238E27FC236}">
                <a16:creationId xmlns:a16="http://schemas.microsoft.com/office/drawing/2014/main" id="{7B93A066-FA37-7FD3-73DC-D047E4ECD483}"/>
              </a:ext>
            </a:extLst>
          </p:cNvPr>
          <p:cNvSpPr txBox="1"/>
          <p:nvPr/>
        </p:nvSpPr>
        <p:spPr>
          <a:xfrm>
            <a:off x="1249680" y="2255520"/>
            <a:ext cx="4676558" cy="2862322"/>
          </a:xfrm>
          <a:prstGeom prst="rect">
            <a:avLst/>
          </a:prstGeom>
          <a:noFill/>
        </p:spPr>
        <p:txBody>
          <a:bodyPr wrap="square" rtlCol="0">
            <a:spAutoFit/>
          </a:bodyPr>
          <a:lstStyle/>
          <a:p>
            <a:pPr algn="just"/>
            <a:r>
              <a:rPr lang="fr-CA" dirty="0"/>
              <a:t>Les sommes sont avancées par SQ sur le compte JV. Seulement 50% du total de la subvention peut être avancé.</a:t>
            </a:r>
          </a:p>
          <a:p>
            <a:pPr algn="just"/>
            <a:endParaRPr lang="fr-CA" dirty="0"/>
          </a:p>
          <a:p>
            <a:pPr algn="just"/>
            <a:r>
              <a:rPr lang="fr-CA" dirty="0"/>
              <a:t>Le participant peut retirer ou se transférer l’argent par virement ou payer directement depuis le compte.</a:t>
            </a:r>
          </a:p>
          <a:p>
            <a:pPr algn="just"/>
            <a:endParaRPr lang="fr-CA" dirty="0"/>
          </a:p>
          <a:p>
            <a:pPr algn="just"/>
            <a:r>
              <a:rPr lang="fr-CA" dirty="0"/>
              <a:t>Les dépenses viennent ensuite et doivent être justifiées dans la comptabilité suivante.</a:t>
            </a:r>
          </a:p>
        </p:txBody>
      </p:sp>
    </p:spTree>
    <p:extLst>
      <p:ext uri="{BB962C8B-B14F-4D97-AF65-F5344CB8AC3E}">
        <p14:creationId xmlns:p14="http://schemas.microsoft.com/office/powerpoint/2010/main" val="3847945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24674-0F8A-2463-1E7E-7D7DF567E28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7345C8D-64CD-62B1-9584-C8F09F3FAC06}"/>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La démarcation annuelle</a:t>
            </a:r>
          </a:p>
        </p:txBody>
      </p:sp>
      <p:sp>
        <p:nvSpPr>
          <p:cNvPr id="3" name="ZoneTexte 2">
            <a:extLst>
              <a:ext uri="{FF2B5EF4-FFF2-40B4-BE49-F238E27FC236}">
                <a16:creationId xmlns:a16="http://schemas.microsoft.com/office/drawing/2014/main" id="{CF9E42D6-126E-DAF6-7EDF-A34AF6F7DF02}"/>
              </a:ext>
            </a:extLst>
          </p:cNvPr>
          <p:cNvSpPr txBox="1"/>
          <p:nvPr/>
        </p:nvSpPr>
        <p:spPr>
          <a:xfrm>
            <a:off x="790426" y="1417495"/>
            <a:ext cx="10334774" cy="3354765"/>
          </a:xfrm>
          <a:prstGeom prst="rect">
            <a:avLst/>
          </a:prstGeom>
          <a:noFill/>
        </p:spPr>
        <p:txBody>
          <a:bodyPr wrap="square" rtlCol="0">
            <a:spAutoFit/>
          </a:bodyPr>
          <a:lstStyle/>
          <a:p>
            <a:pPr algn="just">
              <a:lnSpc>
                <a:spcPct val="150000"/>
              </a:lnSpc>
              <a:spcBef>
                <a:spcPts val="600"/>
              </a:spcBef>
            </a:pPr>
            <a:r>
              <a:rPr lang="fr-CA" sz="2200" u="sng" dirty="0">
                <a:highlight>
                  <a:srgbClr val="FFFF00"/>
                </a:highlight>
              </a:rPr>
              <a:t>À retenir: attention à la comptabilité du mois de mars!</a:t>
            </a:r>
          </a:p>
          <a:p>
            <a:pPr marL="342900" indent="-342900" algn="just">
              <a:spcBef>
                <a:spcPts val="600"/>
              </a:spcBef>
              <a:buFont typeface="Arial" panose="020B0604020202020204" pitchFamily="34" charset="0"/>
              <a:buChar char="•"/>
            </a:pPr>
            <a:r>
              <a:rPr lang="fr-CA" dirty="0"/>
              <a:t>Au 31 mars de chaque année, Services Québec clôt son année financière. </a:t>
            </a:r>
          </a:p>
          <a:p>
            <a:pPr marL="800100" lvl="1" indent="-342900" algn="just">
              <a:spcBef>
                <a:spcPts val="600"/>
              </a:spcBef>
              <a:buFont typeface="Wingdings" panose="05000000000000000000" pitchFamily="2" charset="2"/>
              <a:buChar char="Ø"/>
            </a:pPr>
            <a:r>
              <a:rPr lang="fr-CA" dirty="0"/>
              <a:t>Les avances faites par le gouvernement doivent être justifiées</a:t>
            </a:r>
          </a:p>
          <a:p>
            <a:pPr marL="800100" lvl="1" indent="-342900" algn="just">
              <a:spcBef>
                <a:spcPts val="600"/>
              </a:spcBef>
              <a:buFont typeface="Wingdings" panose="05000000000000000000" pitchFamily="2" charset="2"/>
              <a:buChar char="Ø"/>
            </a:pPr>
            <a:r>
              <a:rPr lang="fr-CA" dirty="0"/>
              <a:t>Les paiements dus doivent être effectués</a:t>
            </a:r>
          </a:p>
          <a:p>
            <a:pPr marL="800100" lvl="1" indent="-342900" algn="just">
              <a:spcBef>
                <a:spcPts val="600"/>
              </a:spcBef>
              <a:buFont typeface="Wingdings" panose="05000000000000000000" pitchFamily="2" charset="2"/>
              <a:buChar char="Ø"/>
            </a:pPr>
            <a:endParaRPr lang="fr-CA" dirty="0"/>
          </a:p>
          <a:p>
            <a:pPr marL="342900" indent="-342900" algn="just">
              <a:spcBef>
                <a:spcPts val="600"/>
              </a:spcBef>
              <a:buFont typeface="Arial" panose="020B0604020202020204" pitchFamily="34" charset="0"/>
              <a:buChar char="•"/>
            </a:pPr>
            <a:r>
              <a:rPr lang="fr-CA" dirty="0"/>
              <a:t>La comptabilité de mars doit être remise </a:t>
            </a:r>
            <a:r>
              <a:rPr lang="fr-CA" b="1" u="sng" dirty="0"/>
              <a:t>avant le 5 avril</a:t>
            </a:r>
          </a:p>
          <a:p>
            <a:pPr marL="342900" indent="-342900" algn="just">
              <a:spcBef>
                <a:spcPts val="600"/>
              </a:spcBef>
              <a:buFont typeface="Arial" panose="020B0604020202020204" pitchFamily="34" charset="0"/>
              <a:buChar char="•"/>
            </a:pPr>
            <a:r>
              <a:rPr lang="fr-CA" dirty="0"/>
              <a:t>Toutes les avances d’argent doivent être justifiées</a:t>
            </a:r>
          </a:p>
          <a:p>
            <a:pPr marL="342900" indent="-342900" algn="just">
              <a:spcBef>
                <a:spcPts val="600"/>
              </a:spcBef>
              <a:buFont typeface="Arial" panose="020B0604020202020204" pitchFamily="34" charset="0"/>
              <a:buChar char="•"/>
            </a:pPr>
            <a:r>
              <a:rPr lang="fr-CA" dirty="0"/>
              <a:t>Tout l’argent avancé par le jeune doit avoir été soumis et justifié dans les comptabilités: </a:t>
            </a:r>
            <a:r>
              <a:rPr lang="fr-CA" b="1" u="sng" dirty="0">
                <a:highlight>
                  <a:srgbClr val="FFFF00"/>
                </a:highlight>
              </a:rPr>
              <a:t>en cas d’oubli, il ne pourra pas être remboursé</a:t>
            </a:r>
          </a:p>
        </p:txBody>
      </p:sp>
    </p:spTree>
    <p:extLst>
      <p:ext uri="{BB962C8B-B14F-4D97-AF65-F5344CB8AC3E}">
        <p14:creationId xmlns:p14="http://schemas.microsoft.com/office/powerpoint/2010/main" val="542657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FC879-4F0E-AC11-4A65-68C6273206C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70DE402B-91CF-E1C3-AC96-A1EDDB5F8A8F}"/>
              </a:ext>
            </a:extLst>
          </p:cNvPr>
          <p:cNvSpPr>
            <a:spLocks noGrp="1"/>
          </p:cNvSpPr>
          <p:nvPr>
            <p:ph type="ctrTitle"/>
          </p:nvPr>
        </p:nvSpPr>
        <p:spPr/>
        <p:txBody>
          <a:bodyPr rtlCol="0"/>
          <a:lstStyle/>
          <a:p>
            <a:pPr rtl="0"/>
            <a:r>
              <a:rPr lang="fr-FR" dirty="0"/>
              <a:t>Fin du projet et perspectives</a:t>
            </a:r>
          </a:p>
        </p:txBody>
      </p:sp>
    </p:spTree>
    <p:extLst>
      <p:ext uri="{BB962C8B-B14F-4D97-AF65-F5344CB8AC3E}">
        <p14:creationId xmlns:p14="http://schemas.microsoft.com/office/powerpoint/2010/main" val="105132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F4944-FD57-BF9A-CD60-B1D02FA5591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3A9073E-998D-0A0B-5DEC-1CEDA4E7B79E}"/>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Fin de Projet</a:t>
            </a:r>
          </a:p>
        </p:txBody>
      </p:sp>
      <p:sp>
        <p:nvSpPr>
          <p:cNvPr id="3" name="ZoneTexte 2">
            <a:extLst>
              <a:ext uri="{FF2B5EF4-FFF2-40B4-BE49-F238E27FC236}">
                <a16:creationId xmlns:a16="http://schemas.microsoft.com/office/drawing/2014/main" id="{EF4F70B1-0110-8857-4B14-EA9AEA36AE0F}"/>
              </a:ext>
            </a:extLst>
          </p:cNvPr>
          <p:cNvSpPr txBox="1"/>
          <p:nvPr/>
        </p:nvSpPr>
        <p:spPr>
          <a:xfrm>
            <a:off x="790426" y="1417495"/>
            <a:ext cx="10334774" cy="3831818"/>
          </a:xfrm>
          <a:prstGeom prst="rect">
            <a:avLst/>
          </a:prstGeom>
          <a:noFill/>
        </p:spPr>
        <p:txBody>
          <a:bodyPr wrap="square" rtlCol="0">
            <a:spAutoFit/>
          </a:bodyPr>
          <a:lstStyle/>
          <a:p>
            <a:pPr marL="342900" indent="-342900" algn="just">
              <a:spcBef>
                <a:spcPts val="600"/>
              </a:spcBef>
              <a:buFont typeface="Arial" panose="020B0604020202020204" pitchFamily="34" charset="0"/>
              <a:buChar char="•"/>
            </a:pPr>
            <a:r>
              <a:rPr lang="fr-CA" dirty="0"/>
              <a:t>Une fois la date de fin de projet atteinte, le participant ne peut plus faire de dépense remboursable.</a:t>
            </a:r>
          </a:p>
          <a:p>
            <a:pPr marL="342900" indent="-342900" algn="just">
              <a:spcBef>
                <a:spcPts val="600"/>
              </a:spcBef>
              <a:buFont typeface="Arial" panose="020B0604020202020204" pitchFamily="34" charset="0"/>
              <a:buChar char="•"/>
            </a:pPr>
            <a:r>
              <a:rPr lang="fr-CA" dirty="0"/>
              <a:t>Il devra émettre une </a:t>
            </a:r>
            <a:r>
              <a:rPr lang="fr-CA" b="1" dirty="0"/>
              <a:t>dernière comptabilité </a:t>
            </a:r>
            <a:r>
              <a:rPr lang="fr-CA" dirty="0"/>
              <a:t>pour réclamer ou justifier ses dernières dépenses.</a:t>
            </a:r>
          </a:p>
          <a:p>
            <a:pPr marL="342900" indent="-342900" algn="just">
              <a:spcBef>
                <a:spcPts val="600"/>
              </a:spcBef>
              <a:buFont typeface="Arial" panose="020B0604020202020204" pitchFamily="34" charset="0"/>
              <a:buChar char="•"/>
            </a:pPr>
            <a:r>
              <a:rPr lang="fr-CA" dirty="0"/>
              <a:t>Une fois les comptes faits, il pourra retirer l’argent restant et </a:t>
            </a:r>
            <a:r>
              <a:rPr lang="fr-CA" b="1" dirty="0"/>
              <a:t>fermer le compte </a:t>
            </a:r>
            <a:r>
              <a:rPr lang="fr-CA" dirty="0"/>
              <a:t>bancaire.</a:t>
            </a:r>
          </a:p>
          <a:p>
            <a:pPr marL="342900" indent="-342900" algn="just">
              <a:spcBef>
                <a:spcPts val="600"/>
              </a:spcBef>
              <a:buFont typeface="Arial" panose="020B0604020202020204" pitchFamily="34" charset="0"/>
              <a:buChar char="•"/>
            </a:pPr>
            <a:r>
              <a:rPr lang="fr-CA" dirty="0"/>
              <a:t>Une date devra être prévue pour le </a:t>
            </a:r>
            <a:r>
              <a:rPr lang="fr-CA" b="1" dirty="0"/>
              <a:t>bilan de fin de projet </a:t>
            </a:r>
            <a:r>
              <a:rPr lang="fr-CA" dirty="0"/>
              <a:t>devant le comité-conseil</a:t>
            </a:r>
          </a:p>
          <a:p>
            <a:pPr marL="342900" indent="-342900" algn="just">
              <a:spcBef>
                <a:spcPts val="600"/>
              </a:spcBef>
              <a:buFont typeface="Arial" panose="020B0604020202020204" pitchFamily="34" charset="0"/>
              <a:buChar char="•"/>
            </a:pPr>
            <a:endParaRPr lang="fr-CA" dirty="0"/>
          </a:p>
          <a:p>
            <a:pPr marL="342900" indent="-342900" algn="just">
              <a:spcBef>
                <a:spcPts val="600"/>
              </a:spcBef>
              <a:buFont typeface="Arial" panose="020B0604020202020204" pitchFamily="34" charset="0"/>
              <a:buChar char="•"/>
            </a:pPr>
            <a:r>
              <a:rPr lang="fr-CA" dirty="0"/>
              <a:t>La </a:t>
            </a:r>
            <a:r>
              <a:rPr lang="fr-CA" b="1" dirty="0"/>
              <a:t>fin de participation </a:t>
            </a:r>
            <a:r>
              <a:rPr lang="fr-CA" dirty="0"/>
              <a:t>peut alors être complétée dans SIP </a:t>
            </a:r>
          </a:p>
          <a:p>
            <a:pPr marL="342900" indent="-342900" algn="just">
              <a:spcBef>
                <a:spcPts val="600"/>
              </a:spcBef>
              <a:buFont typeface="Arial" panose="020B0604020202020204" pitchFamily="34" charset="0"/>
              <a:buChar char="•"/>
            </a:pPr>
            <a:endParaRPr lang="fr-CA" dirty="0"/>
          </a:p>
          <a:p>
            <a:pPr marL="342900" indent="-342900" algn="just">
              <a:spcBef>
                <a:spcPts val="600"/>
              </a:spcBef>
              <a:buFont typeface="Arial" panose="020B0604020202020204" pitchFamily="34" charset="0"/>
              <a:buChar char="•"/>
            </a:pPr>
            <a:r>
              <a:rPr lang="fr-CA" dirty="0"/>
              <a:t>Un </a:t>
            </a:r>
            <a:r>
              <a:rPr lang="fr-CA" b="1" dirty="0"/>
              <a:t>suivi du statut d’emploi </a:t>
            </a:r>
            <a:r>
              <a:rPr lang="fr-CA" dirty="0"/>
              <a:t>devra être fait </a:t>
            </a:r>
            <a:r>
              <a:rPr lang="fr-CA" b="1" dirty="0"/>
              <a:t>8 semaines </a:t>
            </a:r>
            <a:r>
              <a:rPr lang="fr-CA" dirty="0"/>
              <a:t>après la fin du projet. Compléter SIP (max 84 jours après la fin du projet) et </a:t>
            </a:r>
            <a:r>
              <a:rPr lang="fr-CA" dirty="0" err="1"/>
              <a:t>LGEstats</a:t>
            </a:r>
            <a:r>
              <a:rPr lang="fr-CA" dirty="0"/>
              <a:t> avec ces informations</a:t>
            </a:r>
          </a:p>
          <a:p>
            <a:pPr marL="342900" indent="-342900" algn="just">
              <a:spcBef>
                <a:spcPts val="600"/>
              </a:spcBef>
              <a:buFont typeface="Arial" panose="020B0604020202020204" pitchFamily="34" charset="0"/>
              <a:buChar char="•"/>
            </a:pPr>
            <a:endParaRPr lang="fr-CA" dirty="0"/>
          </a:p>
          <a:p>
            <a:pPr algn="just">
              <a:spcBef>
                <a:spcPts val="600"/>
              </a:spcBef>
            </a:pPr>
            <a:endParaRPr lang="fr-CA" dirty="0"/>
          </a:p>
        </p:txBody>
      </p:sp>
    </p:spTree>
    <p:extLst>
      <p:ext uri="{BB962C8B-B14F-4D97-AF65-F5344CB8AC3E}">
        <p14:creationId xmlns:p14="http://schemas.microsoft.com/office/powerpoint/2010/main" val="1048195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E2A22-2998-1BFA-860B-305AE0A8095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78502F2-BB32-BB05-FFB7-BAAA40FE850F}"/>
              </a:ext>
            </a:extLst>
          </p:cNvPr>
          <p:cNvSpPr>
            <a:spLocks noGrp="1"/>
          </p:cNvSpPr>
          <p:nvPr>
            <p:ph type="title"/>
          </p:nvPr>
        </p:nvSpPr>
        <p:spPr>
          <a:xfrm>
            <a:off x="879764" y="457200"/>
            <a:ext cx="10245436" cy="655828"/>
          </a:xfrm>
          <a:solidFill>
            <a:schemeClr val="accent1"/>
          </a:solidFill>
        </p:spPr>
        <p:txBody>
          <a:bodyPr rtlCol="0"/>
          <a:lstStyle/>
          <a:p>
            <a:pPr algn="ctr" rtl="0"/>
            <a:r>
              <a:rPr lang="fr-FR" b="1" cap="small" dirty="0">
                <a:solidFill>
                  <a:schemeClr val="bg1"/>
                </a:solidFill>
              </a:rPr>
              <a:t>Après le projet</a:t>
            </a:r>
          </a:p>
        </p:txBody>
      </p:sp>
      <p:sp>
        <p:nvSpPr>
          <p:cNvPr id="3" name="ZoneTexte 2">
            <a:extLst>
              <a:ext uri="{FF2B5EF4-FFF2-40B4-BE49-F238E27FC236}">
                <a16:creationId xmlns:a16="http://schemas.microsoft.com/office/drawing/2014/main" id="{666AEE9A-D4E6-9052-8B3F-7B809E53E6C6}"/>
              </a:ext>
            </a:extLst>
          </p:cNvPr>
          <p:cNvSpPr txBox="1"/>
          <p:nvPr/>
        </p:nvSpPr>
        <p:spPr>
          <a:xfrm>
            <a:off x="790426" y="1417495"/>
            <a:ext cx="10334774" cy="2139047"/>
          </a:xfrm>
          <a:prstGeom prst="rect">
            <a:avLst/>
          </a:prstGeom>
          <a:noFill/>
        </p:spPr>
        <p:txBody>
          <a:bodyPr wrap="square" rtlCol="0">
            <a:spAutoFit/>
          </a:bodyPr>
          <a:lstStyle/>
          <a:p>
            <a:pPr marL="342900" indent="-342900" algn="just">
              <a:spcBef>
                <a:spcPts val="600"/>
              </a:spcBef>
              <a:buFont typeface="Arial" panose="020B0604020202020204" pitchFamily="34" charset="0"/>
              <a:buChar char="•"/>
            </a:pPr>
            <a:r>
              <a:rPr lang="fr-CA" dirty="0"/>
              <a:t>Campagne de </a:t>
            </a:r>
            <a:r>
              <a:rPr lang="fr-CA" b="1" dirty="0"/>
              <a:t>valorisation</a:t>
            </a:r>
          </a:p>
          <a:p>
            <a:pPr marL="342900" indent="-342900" algn="just">
              <a:spcBef>
                <a:spcPts val="600"/>
              </a:spcBef>
              <a:buFont typeface="Arial" panose="020B0604020202020204" pitchFamily="34" charset="0"/>
              <a:buChar char="•"/>
            </a:pPr>
            <a:r>
              <a:rPr lang="fr-CA" b="1" dirty="0"/>
              <a:t>JV </a:t>
            </a:r>
            <a:r>
              <a:rPr lang="fr-CA" b="1" dirty="0" err="1"/>
              <a:t>Fest</a:t>
            </a:r>
            <a:endParaRPr lang="fr-CA" b="1" dirty="0"/>
          </a:p>
          <a:p>
            <a:pPr marL="342900" indent="-342900" algn="just">
              <a:spcBef>
                <a:spcPts val="600"/>
              </a:spcBef>
              <a:buFont typeface="Arial" panose="020B0604020202020204" pitchFamily="34" charset="0"/>
              <a:buChar char="•"/>
            </a:pPr>
            <a:endParaRPr lang="fr-CA" dirty="0"/>
          </a:p>
          <a:p>
            <a:pPr marL="342900" indent="-342900" algn="just">
              <a:spcBef>
                <a:spcPts val="600"/>
              </a:spcBef>
              <a:buFont typeface="Arial" panose="020B0604020202020204" pitchFamily="34" charset="0"/>
              <a:buChar char="•"/>
            </a:pPr>
            <a:r>
              <a:rPr lang="fr-CA" dirty="0"/>
              <a:t>Perspectives: </a:t>
            </a:r>
            <a:r>
              <a:rPr lang="fr-CA" dirty="0" err="1"/>
              <a:t>pré-démarrage</a:t>
            </a:r>
            <a:r>
              <a:rPr lang="fr-CA" dirty="0"/>
              <a:t> d’entreprise</a:t>
            </a:r>
          </a:p>
          <a:p>
            <a:pPr marL="342900" indent="-342900" algn="just">
              <a:spcBef>
                <a:spcPts val="600"/>
              </a:spcBef>
              <a:buFont typeface="Arial" panose="020B0604020202020204" pitchFamily="34" charset="0"/>
              <a:buChar char="•"/>
            </a:pPr>
            <a:r>
              <a:rPr lang="fr-CA" dirty="0"/>
              <a:t>Vocation en Art!</a:t>
            </a:r>
          </a:p>
          <a:p>
            <a:pPr marL="342900" indent="-342900" algn="just">
              <a:spcBef>
                <a:spcPts val="600"/>
              </a:spcBef>
              <a:buFont typeface="Arial" panose="020B0604020202020204" pitchFamily="34" charset="0"/>
              <a:buChar char="•"/>
            </a:pPr>
            <a:r>
              <a:rPr lang="fr-CA" dirty="0"/>
              <a:t>La Ruche</a:t>
            </a:r>
          </a:p>
        </p:txBody>
      </p:sp>
    </p:spTree>
    <p:extLst>
      <p:ext uri="{BB962C8B-B14F-4D97-AF65-F5344CB8AC3E}">
        <p14:creationId xmlns:p14="http://schemas.microsoft.com/office/powerpoint/2010/main" val="1287186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Santé et remise en forme 16 x 9">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063783_TF02922391.potx" id="{A5D73F9F-E09F-4864-AB43-E7AC60514D19}" vid="{B9A23DD6-6951-4C28-A7DB-96EAC2CD1CB8}"/>
    </a:ext>
  </a:extLst>
</a:theme>
</file>

<file path=ppt/theme/theme2.xml><?xml version="1.0" encoding="utf-8"?>
<a:theme xmlns:a="http://schemas.openxmlformats.org/drawingml/2006/main" name="Thème Offic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0b17e18-d8ad-45e3-ba5f-c34eb2fce31f" xsi:nil="true"/>
    <lcf76f155ced4ddcb4097134ff3c332f xmlns="ae990a62-0571-44fd-81d3-2b6b371e595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35E0F311DE4EA43868B158B9EA218F1" ma:contentTypeVersion="16" ma:contentTypeDescription="Create a new document." ma:contentTypeScope="" ma:versionID="6f52b232733b772298ba0e4c4f429435">
  <xsd:schema xmlns:xsd="http://www.w3.org/2001/XMLSchema" xmlns:xs="http://www.w3.org/2001/XMLSchema" xmlns:p="http://schemas.microsoft.com/office/2006/metadata/properties" xmlns:ns2="ae990a62-0571-44fd-81d3-2b6b371e595f" xmlns:ns3="80b17e18-d8ad-45e3-ba5f-c34eb2fce31f" targetNamespace="http://schemas.microsoft.com/office/2006/metadata/properties" ma:root="true" ma:fieldsID="5eb8f7a7921134b7950ec9a5a0473cff" ns2:_="" ns3:_="">
    <xsd:import namespace="ae990a62-0571-44fd-81d3-2b6b371e595f"/>
    <xsd:import namespace="80b17e18-d8ad-45e3-ba5f-c34eb2fce31f"/>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ObjectDetectorVersions"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990a62-0571-44fd-81d3-2b6b371e59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48dff2b6-8e13-425d-868b-d8affd9ac974"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0b17e18-d8ad-45e3-ba5f-c34eb2fce31f"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a3e8730b-ab5b-4a9d-985d-655feb2fa020}" ma:internalName="TaxCatchAll" ma:showField="CatchAllData" ma:web="80b17e18-d8ad-45e3-ba5f-c34eb2fce31f">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7B9A8AA-3E7C-4AAD-9A51-77859F6205DD}">
  <ds:schemaRefs>
    <ds:schemaRef ds:uri="http://schemas.microsoft.com/sharepoint/v3/contenttype/forms"/>
  </ds:schemaRefs>
</ds:datastoreItem>
</file>

<file path=customXml/itemProps2.xml><?xml version="1.0" encoding="utf-8"?>
<ds:datastoreItem xmlns:ds="http://schemas.openxmlformats.org/officeDocument/2006/customXml" ds:itemID="{35B33107-60EE-4BE9-AB65-B8EC60A9A873}">
  <ds:schemaRefs>
    <ds:schemaRef ds:uri="http://purl.org/dc/dcmitype/"/>
    <ds:schemaRef ds:uri="http://www.w3.org/XML/1998/namespace"/>
    <ds:schemaRef ds:uri="http://purl.org/dc/terms/"/>
    <ds:schemaRef ds:uri="http://schemas.microsoft.com/office/infopath/2007/PartnerControls"/>
    <ds:schemaRef ds:uri="http://schemas.microsoft.com/office/2006/metadata/properties"/>
    <ds:schemaRef ds:uri="80b17e18-d8ad-45e3-ba5f-c34eb2fce31f"/>
    <ds:schemaRef ds:uri="http://schemas.microsoft.com/office/2006/documentManagement/types"/>
    <ds:schemaRef ds:uri="http://schemas.openxmlformats.org/package/2006/metadata/core-properties"/>
    <ds:schemaRef ds:uri="ae990a62-0571-44fd-81d3-2b6b371e595f"/>
    <ds:schemaRef ds:uri="http://purl.org/dc/elements/1.1/"/>
  </ds:schemaRefs>
</ds:datastoreItem>
</file>

<file path=customXml/itemProps3.xml><?xml version="1.0" encoding="utf-8"?>
<ds:datastoreItem xmlns:ds="http://schemas.openxmlformats.org/officeDocument/2006/customXml" ds:itemID="{3DB0D113-6CE5-4353-93E0-4D43115C27A4}"/>
</file>

<file path=docProps/app.xml><?xml version="1.0" encoding="utf-8"?>
<Properties xmlns="http://schemas.openxmlformats.org/officeDocument/2006/extended-properties" xmlns:vt="http://schemas.openxmlformats.org/officeDocument/2006/docPropsVTypes">
  <Template>Wisp</Template>
  <TotalTime>5240</TotalTime>
  <Words>3289</Words>
  <Application>Microsoft Office PowerPoint</Application>
  <PresentationFormat>Grand écran</PresentationFormat>
  <Paragraphs>424</Paragraphs>
  <Slides>45</Slides>
  <Notes>39</Notes>
  <HiddenSlides>6</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45</vt:i4>
      </vt:variant>
    </vt:vector>
  </HeadingPairs>
  <TitlesOfParts>
    <vt:vector size="50" baseType="lpstr">
      <vt:lpstr>Arial</vt:lpstr>
      <vt:lpstr>Calibri</vt:lpstr>
      <vt:lpstr>Calibri Light</vt:lpstr>
      <vt:lpstr>Wingdings</vt:lpstr>
      <vt:lpstr>Santé et remise en forme 16 x 9</vt:lpstr>
      <vt:lpstr>Jeunes volontaires</vt:lpstr>
      <vt:lpstr>AGENDA</vt:lpstr>
      <vt:lpstr>PRÉSENTATION DE LA COORDONNATRICE</vt:lpstr>
      <vt:lpstr>Présentation PowerPoint</vt:lpstr>
      <vt:lpstr>JEUNES VOLONTAIRES MONTÉRÉGIE - LES ESSENTIELS -</vt:lpstr>
      <vt:lpstr>Jeunes volontaires, en fait c’est quoi?</vt:lpstr>
      <vt:lpstr>Jeunes volontaires, plus précisément c’est pour qui?</vt:lpstr>
      <vt:lpstr>Jeunes volontaires, c’est quel genre de projet?</vt:lpstr>
      <vt:lpstr>Jeunes volontaires, c’est quel genre de projet?</vt:lpstr>
      <vt:lpstr> Critères de non-admissibilité</vt:lpstr>
      <vt:lpstr> Quelques spécificités du projet JV en Montérégie</vt:lpstr>
      <vt:lpstr>HISTOIRES DE SUCCÈS</vt:lpstr>
      <vt:lpstr>Jeunes volontaires: UN TREMPLIN POUR L’AVENIR</vt:lpstr>
      <vt:lpstr>Présentation PowerPoint</vt:lpstr>
      <vt:lpstr>Présentation PowerPoint</vt:lpstr>
      <vt:lpstr>Présentation PowerPoint</vt:lpstr>
      <vt:lpstr>PARCOURS DU PARTICIPANT</vt:lpstr>
      <vt:lpstr>Présentation PowerPoint</vt:lpstr>
      <vt:lpstr>Suivi Administratif</vt:lpstr>
      <vt:lpstr>Qu’est-ce que le comité-conseil?</vt:lpstr>
      <vt:lpstr>Évolution de jeunes volontaires</vt:lpstr>
      <vt:lpstr>Présentation PowerPoint</vt:lpstr>
      <vt:lpstr>Présentation PowerPoint</vt:lpstr>
      <vt:lpstr>Rôle DES DIFFÉRENTES PARTIES</vt:lpstr>
      <vt:lpstr>Rôle des différentes parties</vt:lpstr>
      <vt:lpstr>Préparation du projet  pour le comité-conseil</vt:lpstr>
      <vt:lpstr>Rétro-planification</vt:lpstr>
      <vt:lpstr>Comment aider mon participant à trouver un mentor?</vt:lpstr>
      <vt:lpstr>Comment établir le budget?</vt:lpstr>
      <vt:lpstr>Comment établir le budget?</vt:lpstr>
      <vt:lpstr>Comment aller chercher des soumissions?</vt:lpstr>
      <vt:lpstr>Comment compléter le document de présentation de projet?</vt:lpstr>
      <vt:lpstr>PASSAGE EN COMITÉ-CONSEIL ET DÉMARRAGE DU PROJET</vt:lpstr>
      <vt:lpstr>La Présentation, comment ça se passe?</vt:lpstr>
      <vt:lpstr>Une fois le projet approuvé, que se passe-t-il?</vt:lpstr>
      <vt:lpstr>SUIVI du projet</vt:lpstr>
      <vt:lpstr>Suivi du projet</vt:lpstr>
      <vt:lpstr>Ah les comptabilités!!</vt:lpstr>
      <vt:lpstr>Présentation PowerPoint</vt:lpstr>
      <vt:lpstr>Présentation PowerPoint</vt:lpstr>
      <vt:lpstr>Comment fonctionne la gestion du budget?</vt:lpstr>
      <vt:lpstr>La démarcation annuelle</vt:lpstr>
      <vt:lpstr>Fin du projet et perspectives</vt:lpstr>
      <vt:lpstr>Fin de Projet</vt:lpstr>
      <vt:lpstr>Après le projet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Delphine Senicourt</dc:creator>
  <cp:lastModifiedBy>Delphine Senicourt</cp:lastModifiedBy>
  <cp:revision>4</cp:revision>
  <dcterms:created xsi:type="dcterms:W3CDTF">2024-10-23T18:08:28Z</dcterms:created>
  <dcterms:modified xsi:type="dcterms:W3CDTF">2026-01-07T19:51:51Z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0x010100A35E0F311DE4EA43868B158B9EA218F1</vt:lpwstr>
  </property>
  <property fmtid="{D5CDD505-2E9C-101B-9397-08002B2CF9AE}" pid="3" name="MediaServiceImageTags">
    <vt:lpwstr/>
  </property>
</Properties>
</file>